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91" r:id="rId2"/>
    <p:sldId id="265" r:id="rId3"/>
    <p:sldId id="266" r:id="rId4"/>
    <p:sldId id="256" r:id="rId5"/>
    <p:sldId id="257" r:id="rId6"/>
    <p:sldId id="259" r:id="rId7"/>
    <p:sldId id="258" r:id="rId8"/>
    <p:sldId id="260" r:id="rId9"/>
    <p:sldId id="261" r:id="rId10"/>
    <p:sldId id="262" r:id="rId11"/>
    <p:sldId id="263" r:id="rId12"/>
    <p:sldId id="268" r:id="rId13"/>
    <p:sldId id="267" r:id="rId14"/>
    <p:sldId id="269" r:id="rId15"/>
    <p:sldId id="270" r:id="rId16"/>
    <p:sldId id="272" r:id="rId17"/>
    <p:sldId id="273" r:id="rId18"/>
    <p:sldId id="274" r:id="rId19"/>
    <p:sldId id="271" r:id="rId20"/>
    <p:sldId id="276" r:id="rId21"/>
    <p:sldId id="279" r:id="rId22"/>
    <p:sldId id="278" r:id="rId23"/>
    <p:sldId id="282" r:id="rId24"/>
    <p:sldId id="286" r:id="rId25"/>
    <p:sldId id="287" r:id="rId26"/>
    <p:sldId id="281" r:id="rId27"/>
    <p:sldId id="283" r:id="rId28"/>
    <p:sldId id="284" r:id="rId29"/>
    <p:sldId id="285" r:id="rId30"/>
    <p:sldId id="288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12" autoAdjust="0"/>
    <p:restoredTop sz="94660"/>
  </p:normalViewPr>
  <p:slideViewPr>
    <p:cSldViewPr>
      <p:cViewPr varScale="1">
        <p:scale>
          <a:sx n="69" d="100"/>
          <a:sy n="69" d="100"/>
        </p:scale>
        <p:origin x="-13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92EC26-F48D-4AC5-81B4-9A7EA771350B}" type="datetimeFigureOut">
              <a:rPr lang="en-US" smtClean="0"/>
              <a:t>9/25/2016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5FAF83-6B7C-439A-A37A-984B98F217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627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BFB827A-625B-470F-AF07-58F4641E84DF}" type="slidenum">
              <a:rPr lang="en-US" smtClean="0">
                <a:latin typeface="Times New Roman" pitchFamily="18" charset="0"/>
                <a:ea typeface="MS PGothic" pitchFamily="34" charset="-128"/>
                <a:cs typeface="Arial" charset="0"/>
              </a:rPr>
              <a:pPr/>
              <a:t>23</a:t>
            </a:fld>
            <a:endParaRPr lang="en-US" smtClean="0">
              <a:latin typeface="Times New Roman" pitchFamily="18" charset="0"/>
              <a:ea typeface="MS PGothic" pitchFamily="34" charset="-128"/>
              <a:cs typeface="Arial" charset="0"/>
            </a:endParaRPr>
          </a:p>
        </p:txBody>
      </p:sp>
      <p:sp>
        <p:nvSpPr>
          <p:cNvPr id="119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1813"/>
            <a:ext cx="5486400" cy="4116387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/>
            <a:endParaRPr lang="en-US" smtClean="0">
              <a:ea typeface="MS PGothic" pitchFamily="34" charset="-128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D8FBA-E232-45AB-9F11-50E654DC898C}" type="datetimeFigureOut">
              <a:rPr lang="en-US" smtClean="0"/>
              <a:pPr/>
              <a:t>9/25/2016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9D43E-AFD5-42C5-9CEE-D0FE37FCF3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07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D8FBA-E232-45AB-9F11-50E654DC898C}" type="datetimeFigureOut">
              <a:rPr lang="en-US" smtClean="0"/>
              <a:pPr/>
              <a:t>9/25/2016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9D43E-AFD5-42C5-9CEE-D0FE37FCF3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322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D8FBA-E232-45AB-9F11-50E654DC898C}" type="datetimeFigureOut">
              <a:rPr lang="en-US" smtClean="0"/>
              <a:pPr/>
              <a:t>9/25/2016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9D43E-AFD5-42C5-9CEE-D0FE37FCF3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608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D8FBA-E232-45AB-9F11-50E654DC898C}" type="datetimeFigureOut">
              <a:rPr lang="en-US" smtClean="0"/>
              <a:pPr/>
              <a:t>9/25/2016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9D43E-AFD5-42C5-9CEE-D0FE37FCF3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013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D8FBA-E232-45AB-9F11-50E654DC898C}" type="datetimeFigureOut">
              <a:rPr lang="en-US" smtClean="0"/>
              <a:pPr/>
              <a:t>9/25/2016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9D43E-AFD5-42C5-9CEE-D0FE37FCF3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865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D8FBA-E232-45AB-9F11-50E654DC898C}" type="datetimeFigureOut">
              <a:rPr lang="en-US" smtClean="0"/>
              <a:pPr/>
              <a:t>9/25/2016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9D43E-AFD5-42C5-9CEE-D0FE37FCF3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069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D8FBA-E232-45AB-9F11-50E654DC898C}" type="datetimeFigureOut">
              <a:rPr lang="en-US" smtClean="0"/>
              <a:pPr/>
              <a:t>9/25/2016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9D43E-AFD5-42C5-9CEE-D0FE37FCF3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072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D8FBA-E232-45AB-9F11-50E654DC898C}" type="datetimeFigureOut">
              <a:rPr lang="en-US" smtClean="0"/>
              <a:pPr/>
              <a:t>9/25/2016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9D43E-AFD5-42C5-9CEE-D0FE37FCF3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360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D8FBA-E232-45AB-9F11-50E654DC898C}" type="datetimeFigureOut">
              <a:rPr lang="en-US" smtClean="0"/>
              <a:pPr/>
              <a:t>9/25/2016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9D43E-AFD5-42C5-9CEE-D0FE37FCF3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182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D8FBA-E232-45AB-9F11-50E654DC898C}" type="datetimeFigureOut">
              <a:rPr lang="en-US" smtClean="0"/>
              <a:pPr/>
              <a:t>9/25/2016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9D43E-AFD5-42C5-9CEE-D0FE37FCF3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778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D8FBA-E232-45AB-9F11-50E654DC898C}" type="datetimeFigureOut">
              <a:rPr lang="en-US" smtClean="0"/>
              <a:pPr/>
              <a:t>9/25/2016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9D43E-AFD5-42C5-9CEE-D0FE37FCF3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534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DD8FBA-E232-45AB-9F11-50E654DC898C}" type="datetimeFigureOut">
              <a:rPr lang="en-US" smtClean="0"/>
              <a:pPr/>
              <a:t>9/25/2016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29D43E-AFD5-42C5-9CEE-D0FE37FCF3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438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927" y="2449802"/>
            <a:ext cx="8229600" cy="1143000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Micronutrients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358437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NIACIN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57199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3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Sources</a:t>
            </a:r>
            <a:r>
              <a:rPr lang="en-US" sz="33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US" sz="33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sz="2600" b="1" i="1" dirty="0"/>
              <a:t> </a:t>
            </a:r>
            <a:endParaRPr lang="en-US" sz="2600" dirty="0"/>
          </a:p>
          <a:p>
            <a:pPr marL="0" indent="0">
              <a:buNone/>
            </a:pPr>
            <a:r>
              <a:rPr lang="en-US" sz="2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 </a:t>
            </a:r>
            <a:r>
              <a:rPr lang="en-US" sz="26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Dietary </a:t>
            </a:r>
            <a:r>
              <a:rPr lang="en-US" sz="26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sources niacin</a:t>
            </a:r>
            <a:r>
              <a:rPr lang="en-US" sz="2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600" dirty="0">
                <a:solidFill>
                  <a:srgbClr val="0000FF"/>
                </a:solidFill>
              </a:rPr>
              <a:t>(</a:t>
            </a:r>
            <a:r>
              <a:rPr lang="en-US" sz="2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 source</a:t>
            </a:r>
            <a:r>
              <a:rPr lang="en-US" sz="2600" dirty="0">
                <a:solidFill>
                  <a:srgbClr val="0000FF"/>
                </a:solidFill>
              </a:rPr>
              <a:t>):</a:t>
            </a:r>
          </a:p>
          <a:p>
            <a:pPr marL="0" lvl="0" indent="0">
              <a:buNone/>
            </a:pPr>
            <a:r>
              <a:rPr lang="en-US" sz="2600" dirty="0" smtClean="0">
                <a:solidFill>
                  <a:srgbClr val="0000FF"/>
                </a:solidFill>
              </a:rPr>
              <a:t>   is </a:t>
            </a:r>
            <a:r>
              <a:rPr lang="en-US" sz="2600" dirty="0">
                <a:solidFill>
                  <a:srgbClr val="0000FF"/>
                </a:solidFill>
              </a:rPr>
              <a:t>found  in grains &amp; cereals, milk, meat &amp; liver.</a:t>
            </a:r>
          </a:p>
          <a:p>
            <a:pPr marL="0" indent="0">
              <a:buNone/>
            </a:pPr>
            <a:r>
              <a:rPr lang="en-US" sz="2600" dirty="0">
                <a:solidFill>
                  <a:srgbClr val="0000FF"/>
                </a:solidFill>
              </a:rPr>
              <a:t>     </a:t>
            </a:r>
          </a:p>
          <a:p>
            <a:pPr marL="0" indent="0">
              <a:buNone/>
            </a:pPr>
            <a:r>
              <a:rPr lang="en-US" sz="2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</a:t>
            </a:r>
            <a:r>
              <a:rPr lang="en-US" sz="2600" b="1" dirty="0" smtClean="0">
                <a:solidFill>
                  <a:srgbClr val="0000FF"/>
                </a:solidFill>
              </a:rPr>
              <a:t> </a:t>
            </a:r>
            <a:r>
              <a:rPr lang="en-US" sz="26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Tryptophan </a:t>
            </a:r>
            <a:r>
              <a:rPr lang="en-US" sz="26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metabolism</a:t>
            </a:r>
            <a:r>
              <a:rPr lang="en-US" sz="2600" dirty="0">
                <a:solidFill>
                  <a:srgbClr val="0000FF"/>
                </a:solidFill>
              </a:rPr>
              <a:t>:</a:t>
            </a:r>
          </a:p>
          <a:p>
            <a:pPr marL="0" lvl="0" indent="0">
              <a:lnSpc>
                <a:spcPct val="120000"/>
              </a:lnSpc>
              <a:buNone/>
            </a:pPr>
            <a:r>
              <a:rPr lang="en-US" sz="2600" dirty="0">
                <a:solidFill>
                  <a:srgbClr val="0000FF"/>
                </a:solidFill>
              </a:rPr>
              <a:t>Limited quantities can be </a:t>
            </a:r>
            <a:r>
              <a:rPr lang="en-US" sz="2600" dirty="0" smtClean="0">
                <a:solidFill>
                  <a:srgbClr val="0000FF"/>
                </a:solidFill>
              </a:rPr>
              <a:t>obtained from </a:t>
            </a:r>
            <a:r>
              <a:rPr lang="en-US" sz="2600" dirty="0">
                <a:solidFill>
                  <a:srgbClr val="0000FF"/>
                </a:solidFill>
              </a:rPr>
              <a:t>metabolism </a:t>
            </a:r>
            <a:r>
              <a:rPr lang="en-US" sz="2600" dirty="0" smtClean="0">
                <a:solidFill>
                  <a:srgbClr val="0000FF"/>
                </a:solidFill>
              </a:rPr>
              <a:t>of  amino acid tryptophan  </a:t>
            </a:r>
            <a:endParaRPr lang="en-US" sz="2600" dirty="0">
              <a:solidFill>
                <a:srgbClr val="0000FF"/>
              </a:solidFill>
            </a:endParaRPr>
          </a:p>
          <a:p>
            <a:pPr marL="0" lvl="0" indent="0">
              <a:lnSpc>
                <a:spcPct val="120000"/>
              </a:lnSpc>
              <a:buNone/>
            </a:pPr>
            <a:r>
              <a:rPr lang="en-US" sz="2600" b="1" dirty="0">
                <a:solidFill>
                  <a:srgbClr val="0000FF"/>
                </a:solidFill>
              </a:rPr>
              <a:t>1 mg</a:t>
            </a:r>
            <a:r>
              <a:rPr lang="en-US" sz="2600" dirty="0">
                <a:solidFill>
                  <a:srgbClr val="0000FF"/>
                </a:solidFill>
              </a:rPr>
              <a:t> of niacin is formed from </a:t>
            </a:r>
            <a:r>
              <a:rPr lang="en-US" sz="2600" b="1" dirty="0">
                <a:solidFill>
                  <a:srgbClr val="0000FF"/>
                </a:solidFill>
              </a:rPr>
              <a:t>60 mg</a:t>
            </a:r>
            <a:r>
              <a:rPr lang="en-US" sz="2600" dirty="0">
                <a:solidFill>
                  <a:srgbClr val="0000FF"/>
                </a:solidFill>
              </a:rPr>
              <a:t> of tryptophan.</a:t>
            </a:r>
          </a:p>
          <a:p>
            <a:pPr marL="0" lvl="0" indent="0">
              <a:lnSpc>
                <a:spcPct val="120000"/>
              </a:lnSpc>
              <a:buNone/>
            </a:pPr>
            <a:r>
              <a:rPr lang="en-US" sz="2600" dirty="0">
                <a:solidFill>
                  <a:srgbClr val="0000FF"/>
                </a:solidFill>
              </a:rPr>
              <a:t>This occurs after needs for protein synthesis and energy production. </a:t>
            </a:r>
          </a:p>
          <a:p>
            <a:pPr>
              <a:lnSpc>
                <a:spcPct val="120000"/>
              </a:lnSpc>
            </a:pP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2848" y="1447800"/>
            <a:ext cx="249555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310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9063"/>
            <a:ext cx="6248400" cy="6205537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sz="7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Forms of niacin in the body</a:t>
            </a:r>
            <a:r>
              <a:rPr lang="en-US" sz="7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marL="0" indent="0">
              <a:buNone/>
            </a:pPr>
            <a:endParaRPr lang="en-US" sz="7400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b="1" i="1" dirty="0">
                <a:solidFill>
                  <a:srgbClr val="0000FF"/>
                </a:solidFill>
              </a:rPr>
              <a:t> </a:t>
            </a:r>
            <a:endParaRPr lang="en-US" sz="2800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550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sz="55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sz="55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</a:t>
            </a:r>
            <a:r>
              <a:rPr lang="en-US" sz="55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Niacin </a:t>
            </a:r>
            <a:r>
              <a:rPr lang="en-US" sz="55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(nicotinic acid</a:t>
            </a:r>
            <a:r>
              <a:rPr lang="en-US" sz="5500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en-US" sz="55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4300" dirty="0" smtClean="0">
                <a:solidFill>
                  <a:srgbClr val="0000FF"/>
                </a:solidFill>
              </a:rPr>
              <a:t>   Available </a:t>
            </a:r>
            <a:r>
              <a:rPr lang="en-US" sz="4300" dirty="0">
                <a:solidFill>
                  <a:srgbClr val="0000FF"/>
                </a:solidFill>
              </a:rPr>
              <a:t>in </a:t>
            </a:r>
            <a:r>
              <a:rPr lang="en-US" sz="43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diet</a:t>
            </a:r>
            <a:r>
              <a:rPr lang="en-US" sz="4300" dirty="0" smtClean="0">
                <a:solidFill>
                  <a:srgbClr val="0000FF"/>
                </a:solidFill>
              </a:rPr>
              <a:t>   The </a:t>
            </a:r>
            <a:r>
              <a:rPr lang="en-US" sz="4300" dirty="0">
                <a:solidFill>
                  <a:srgbClr val="0000FF"/>
                </a:solidFill>
              </a:rPr>
              <a:t>active coenzyme forms are nicotinamide </a:t>
            </a:r>
            <a:r>
              <a:rPr lang="en-US" sz="4300" dirty="0" smtClean="0">
                <a:solidFill>
                  <a:srgbClr val="0000FF"/>
                </a:solidFill>
              </a:rPr>
              <a:t> adenine </a:t>
            </a:r>
            <a:r>
              <a:rPr lang="en-US" sz="4300" dirty="0">
                <a:solidFill>
                  <a:srgbClr val="0000FF"/>
                </a:solidFill>
              </a:rPr>
              <a:t>dinucleotide (</a:t>
            </a:r>
            <a:r>
              <a:rPr lang="en-US" sz="4300" b="1" dirty="0">
                <a:solidFill>
                  <a:srgbClr val="0000FF"/>
                </a:solidFill>
              </a:rPr>
              <a:t>NAD</a:t>
            </a:r>
            <a:r>
              <a:rPr lang="en-US" sz="4300" b="1" baseline="30000" dirty="0">
                <a:solidFill>
                  <a:srgbClr val="0000FF"/>
                </a:solidFill>
              </a:rPr>
              <a:t>+</a:t>
            </a:r>
            <a:r>
              <a:rPr lang="en-US" sz="4300" dirty="0">
                <a:solidFill>
                  <a:srgbClr val="0000FF"/>
                </a:solidFill>
              </a:rPr>
              <a:t>) &amp; </a:t>
            </a:r>
            <a:r>
              <a:rPr lang="en-US" sz="4300" dirty="0" smtClean="0">
                <a:solidFill>
                  <a:srgbClr val="0000FF"/>
                </a:solidFill>
              </a:rPr>
              <a:t> nicotinamide   adenine dinucleotide phosphate </a:t>
            </a:r>
            <a:r>
              <a:rPr lang="en-US" sz="4300" dirty="0">
                <a:solidFill>
                  <a:srgbClr val="0000FF"/>
                </a:solidFill>
              </a:rPr>
              <a:t>(</a:t>
            </a:r>
            <a:r>
              <a:rPr lang="en-US" sz="4300" b="1" dirty="0">
                <a:solidFill>
                  <a:srgbClr val="0000FF"/>
                </a:solidFill>
              </a:rPr>
              <a:t>NADP</a:t>
            </a:r>
            <a:r>
              <a:rPr lang="en-US" sz="4300" b="1" baseline="30000" dirty="0">
                <a:solidFill>
                  <a:srgbClr val="0000FF"/>
                </a:solidFill>
              </a:rPr>
              <a:t>+</a:t>
            </a:r>
            <a:r>
              <a:rPr lang="en-US" sz="4300" dirty="0">
                <a:solidFill>
                  <a:srgbClr val="0000FF"/>
                </a:solidFill>
              </a:rPr>
              <a:t>).</a:t>
            </a:r>
          </a:p>
          <a:p>
            <a:pPr marL="0" indent="0">
              <a:buNone/>
            </a:pPr>
            <a:r>
              <a:rPr lang="en-US" sz="4300" dirty="0">
                <a:solidFill>
                  <a:srgbClr val="0000FF"/>
                </a:solidFill>
              </a:rPr>
              <a:t> </a:t>
            </a:r>
          </a:p>
          <a:p>
            <a:pPr marL="0" indent="0">
              <a:buNone/>
            </a:pPr>
            <a:r>
              <a:rPr lang="en-US" sz="55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</a:t>
            </a:r>
            <a:r>
              <a:rPr lang="en-US" sz="55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Nicotinamide</a:t>
            </a:r>
          </a:p>
          <a:p>
            <a:pPr marL="0" lvl="0" indent="0">
              <a:lnSpc>
                <a:spcPct val="120000"/>
              </a:lnSpc>
              <a:buNone/>
            </a:pPr>
            <a:r>
              <a:rPr lang="en-US" sz="4300" dirty="0" smtClean="0">
                <a:solidFill>
                  <a:srgbClr val="0000FF"/>
                </a:solidFill>
              </a:rPr>
              <a:t>     Available in </a:t>
            </a:r>
            <a:r>
              <a:rPr lang="en-US" sz="43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diet</a:t>
            </a:r>
            <a:r>
              <a:rPr lang="en-US" sz="4300" dirty="0" smtClean="0">
                <a:solidFill>
                  <a:srgbClr val="0000FF"/>
                </a:solidFill>
              </a:rPr>
              <a:t>.</a:t>
            </a:r>
            <a:endParaRPr lang="en-US" sz="4300" dirty="0">
              <a:solidFill>
                <a:srgbClr val="0000FF"/>
              </a:solidFill>
            </a:endParaRPr>
          </a:p>
          <a:p>
            <a:pPr marL="0" lvl="0" indent="0">
              <a:lnSpc>
                <a:spcPct val="120000"/>
              </a:lnSpc>
              <a:buNone/>
            </a:pPr>
            <a:r>
              <a:rPr lang="en-US" sz="4300" dirty="0" smtClean="0">
                <a:solidFill>
                  <a:srgbClr val="0000FF"/>
                </a:solidFill>
              </a:rPr>
              <a:t>     A </a:t>
            </a:r>
            <a:r>
              <a:rPr lang="en-US" sz="4300" dirty="0">
                <a:solidFill>
                  <a:srgbClr val="0000FF"/>
                </a:solidFill>
              </a:rPr>
              <a:t>derivative of nicotinic acid that contains an amide instead of  carboxyl </a:t>
            </a:r>
            <a:r>
              <a:rPr lang="en-US" sz="4300" dirty="0" smtClean="0">
                <a:solidFill>
                  <a:srgbClr val="0000FF"/>
                </a:solidFill>
              </a:rPr>
              <a:t>group.     </a:t>
            </a:r>
            <a:r>
              <a:rPr lang="en-US" sz="4300" dirty="0" err="1" smtClean="0">
                <a:solidFill>
                  <a:srgbClr val="0000FF"/>
                </a:solidFill>
              </a:rPr>
              <a:t>Nicotinamide</a:t>
            </a:r>
            <a:r>
              <a:rPr lang="en-US" sz="4300" dirty="0" smtClean="0">
                <a:solidFill>
                  <a:srgbClr val="0000FF"/>
                </a:solidFill>
              </a:rPr>
              <a:t> </a:t>
            </a:r>
            <a:r>
              <a:rPr lang="en-US" sz="4300" dirty="0">
                <a:solidFill>
                  <a:srgbClr val="0000FF"/>
                </a:solidFill>
              </a:rPr>
              <a:t>is readily </a:t>
            </a:r>
            <a:r>
              <a:rPr lang="en-US" sz="4300" dirty="0" err="1">
                <a:solidFill>
                  <a:srgbClr val="0000FF"/>
                </a:solidFill>
              </a:rPr>
              <a:t>deaminated</a:t>
            </a:r>
            <a:r>
              <a:rPr lang="en-US" sz="4300" dirty="0">
                <a:solidFill>
                  <a:srgbClr val="0000FF"/>
                </a:solidFill>
              </a:rPr>
              <a:t> in the body </a:t>
            </a:r>
            <a:r>
              <a:rPr lang="en-US" sz="4300" dirty="0" smtClean="0">
                <a:solidFill>
                  <a:srgbClr val="0000FF"/>
                </a:solidFill>
              </a:rPr>
              <a:t>&amp; therefore</a:t>
            </a:r>
            <a:r>
              <a:rPr lang="en-US" sz="4300" dirty="0">
                <a:solidFill>
                  <a:srgbClr val="0000FF"/>
                </a:solidFill>
              </a:rPr>
              <a:t>, is nutritionally equivalent to nicotinic acid.</a:t>
            </a:r>
          </a:p>
          <a:p>
            <a:pPr marL="0" indent="0">
              <a:buNone/>
            </a:pPr>
            <a:r>
              <a:rPr lang="en-US" sz="4300" dirty="0">
                <a:solidFill>
                  <a:srgbClr val="0000FF"/>
                </a:solidFill>
              </a:rPr>
              <a:t> </a:t>
            </a:r>
            <a:endParaRPr lang="en-US" sz="4300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4300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sz="4300" dirty="0">
                <a:solidFill>
                  <a:srgbClr val="0000FF"/>
                </a:solidFill>
              </a:rPr>
              <a:t>  </a:t>
            </a:r>
            <a:r>
              <a:rPr lang="en-US" sz="55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</a:t>
            </a:r>
            <a:r>
              <a:rPr lang="en-US" sz="55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NAD</a:t>
            </a:r>
            <a:r>
              <a:rPr lang="en-US" sz="5500" b="1" u="sng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n-US" sz="5500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</a:t>
            </a:r>
            <a:r>
              <a:rPr lang="en-US" sz="55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NADP</a:t>
            </a:r>
            <a:r>
              <a:rPr lang="en-US" sz="5500" b="1" u="sng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n-US" sz="55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(coenzymes</a:t>
            </a:r>
            <a:r>
              <a:rPr lang="en-US" sz="55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sz="55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>
              <a:lnSpc>
                <a:spcPct val="120000"/>
              </a:lnSpc>
              <a:buNone/>
            </a:pPr>
            <a:r>
              <a:rPr lang="en-US" sz="4300" dirty="0" smtClean="0">
                <a:solidFill>
                  <a:srgbClr val="0000FF"/>
                </a:solidFill>
              </a:rPr>
              <a:t>      Serve </a:t>
            </a:r>
            <a:r>
              <a:rPr lang="en-US" sz="4300" dirty="0">
                <a:solidFill>
                  <a:srgbClr val="0000FF"/>
                </a:solidFill>
              </a:rPr>
              <a:t>as coenzymes in oxidation-reduction reactions </a:t>
            </a:r>
            <a:r>
              <a:rPr lang="en-US" sz="4300" dirty="0" smtClean="0">
                <a:solidFill>
                  <a:srgbClr val="0000FF"/>
                </a:solidFill>
              </a:rPr>
              <a:t>in which </a:t>
            </a:r>
            <a:r>
              <a:rPr lang="en-US" sz="4300" dirty="0">
                <a:solidFill>
                  <a:srgbClr val="0000FF"/>
                </a:solidFill>
              </a:rPr>
              <a:t>the coenzyme undergoes reduction i</a:t>
            </a:r>
            <a:r>
              <a:rPr lang="en-US" sz="4300" dirty="0" smtClean="0">
                <a:solidFill>
                  <a:srgbClr val="0000FF"/>
                </a:solidFill>
              </a:rPr>
              <a:t>nto </a:t>
            </a:r>
            <a:r>
              <a:rPr lang="en-US" sz="4300" b="1" dirty="0" smtClean="0">
                <a:solidFill>
                  <a:srgbClr val="0000FF"/>
                </a:solidFill>
              </a:rPr>
              <a:t>NADH</a:t>
            </a:r>
            <a:r>
              <a:rPr lang="en-US" sz="4300" dirty="0" smtClean="0">
                <a:solidFill>
                  <a:srgbClr val="0000FF"/>
                </a:solidFill>
              </a:rPr>
              <a:t> </a:t>
            </a:r>
            <a:r>
              <a:rPr lang="en-US" sz="4300" dirty="0">
                <a:solidFill>
                  <a:srgbClr val="0000FF"/>
                </a:solidFill>
              </a:rPr>
              <a:t>&amp; </a:t>
            </a:r>
            <a:r>
              <a:rPr lang="en-US" sz="4300" dirty="0" smtClean="0">
                <a:solidFill>
                  <a:srgbClr val="0000FF"/>
                </a:solidFill>
              </a:rPr>
              <a:t> </a:t>
            </a:r>
            <a:r>
              <a:rPr lang="en-US" sz="4300" b="1" dirty="0" smtClean="0">
                <a:solidFill>
                  <a:srgbClr val="0000FF"/>
                </a:solidFill>
              </a:rPr>
              <a:t>  NADPH</a:t>
            </a:r>
            <a:r>
              <a:rPr lang="en-US" sz="4300" dirty="0" smtClean="0">
                <a:solidFill>
                  <a:srgbClr val="0000FF"/>
                </a:solidFill>
              </a:rPr>
              <a:t>.</a:t>
            </a:r>
            <a:endParaRPr lang="en-US" sz="4300" dirty="0">
              <a:solidFill>
                <a:srgbClr val="0000FF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19063"/>
            <a:ext cx="2438400" cy="661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609600"/>
            <a:ext cx="3200400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726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04800"/>
            <a:ext cx="8686800" cy="64008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112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Clinical indications for </a:t>
            </a:r>
            <a:r>
              <a:rPr lang="en-US" sz="11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niacin:</a:t>
            </a:r>
            <a:endParaRPr lang="en-US" sz="1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sz="6000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sz="9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</a:t>
            </a:r>
            <a:r>
              <a:rPr lang="en-US" sz="9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Deficiency </a:t>
            </a:r>
            <a:r>
              <a:rPr lang="en-US" sz="96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niacin</a:t>
            </a:r>
            <a:r>
              <a:rPr lang="en-US" sz="9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 </a:t>
            </a:r>
          </a:p>
          <a:p>
            <a:pPr marL="0" indent="0">
              <a:buNone/>
            </a:pPr>
            <a:r>
              <a:rPr lang="en-US" sz="6400" dirty="0">
                <a:solidFill>
                  <a:srgbClr val="0000FF"/>
                </a:solidFill>
              </a:rPr>
              <a:t>     </a:t>
            </a:r>
            <a:r>
              <a:rPr lang="en-US" sz="6400" dirty="0" smtClean="0">
                <a:solidFill>
                  <a:srgbClr val="0000FF"/>
                </a:solidFill>
              </a:rPr>
              <a:t> </a:t>
            </a:r>
            <a:r>
              <a:rPr lang="en-US" sz="8000" dirty="0" smtClean="0">
                <a:solidFill>
                  <a:srgbClr val="0000FF"/>
                </a:solidFill>
              </a:rPr>
              <a:t>causes </a:t>
            </a:r>
            <a:r>
              <a:rPr lang="en-US" sz="80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pellagra</a:t>
            </a:r>
            <a:r>
              <a:rPr lang="en-US" sz="8000" dirty="0">
                <a:solidFill>
                  <a:srgbClr val="0000FF"/>
                </a:solidFill>
              </a:rPr>
              <a:t>, </a:t>
            </a:r>
            <a:r>
              <a:rPr lang="en-US" sz="8000" dirty="0" smtClean="0">
                <a:solidFill>
                  <a:srgbClr val="0000FF"/>
                </a:solidFill>
              </a:rPr>
              <a:t>involving </a:t>
            </a:r>
            <a:r>
              <a:rPr lang="en-US" sz="8000" dirty="0">
                <a:solidFill>
                  <a:srgbClr val="0000FF"/>
                </a:solidFill>
              </a:rPr>
              <a:t>the </a:t>
            </a:r>
            <a:r>
              <a:rPr lang="en-US" sz="8000" i="1" dirty="0">
                <a:solidFill>
                  <a:srgbClr val="0000FF"/>
                </a:solidFill>
              </a:rPr>
              <a:t>skin</a:t>
            </a:r>
            <a:r>
              <a:rPr lang="en-US" sz="8000" dirty="0">
                <a:solidFill>
                  <a:srgbClr val="0000FF"/>
                </a:solidFill>
              </a:rPr>
              <a:t>, </a:t>
            </a:r>
            <a:r>
              <a:rPr lang="en-US" sz="8000" i="1" dirty="0">
                <a:solidFill>
                  <a:srgbClr val="0000FF"/>
                </a:solidFill>
              </a:rPr>
              <a:t>GIT</a:t>
            </a:r>
            <a:r>
              <a:rPr lang="en-US" sz="8000" dirty="0">
                <a:solidFill>
                  <a:srgbClr val="0000FF"/>
                </a:solidFill>
              </a:rPr>
              <a:t> and </a:t>
            </a:r>
            <a:r>
              <a:rPr lang="en-US" sz="8000" i="1" dirty="0">
                <a:solidFill>
                  <a:srgbClr val="0000FF"/>
                </a:solidFill>
              </a:rPr>
              <a:t>CNS</a:t>
            </a:r>
            <a:endParaRPr lang="en-US" sz="8000" dirty="0">
              <a:solidFill>
                <a:srgbClr val="0000FF"/>
              </a:solidFill>
            </a:endParaRPr>
          </a:p>
          <a:p>
            <a:pPr marL="0" lvl="0" indent="0">
              <a:buNone/>
            </a:pPr>
            <a:r>
              <a:rPr lang="en-US" sz="8000" dirty="0" smtClean="0">
                <a:solidFill>
                  <a:srgbClr val="0000FF"/>
                </a:solidFill>
              </a:rPr>
              <a:t>	Manifestations</a:t>
            </a:r>
            <a:r>
              <a:rPr lang="en-US" sz="8000" dirty="0">
                <a:solidFill>
                  <a:srgbClr val="0000FF"/>
                </a:solidFill>
              </a:rPr>
              <a:t>: </a:t>
            </a:r>
            <a:r>
              <a:rPr lang="en-US" sz="8000" i="1" dirty="0">
                <a:solidFill>
                  <a:srgbClr val="0000FF"/>
                </a:solidFill>
              </a:rPr>
              <a:t>THREE </a:t>
            </a:r>
            <a:r>
              <a:rPr lang="en-US" sz="8000" b="1" i="1" dirty="0" smtClean="0">
                <a:solidFill>
                  <a:srgbClr val="0000FF"/>
                </a:solidFill>
              </a:rPr>
              <a:t>D</a:t>
            </a:r>
            <a:r>
              <a:rPr lang="en-US" sz="8000" i="1" dirty="0" smtClean="0">
                <a:solidFill>
                  <a:srgbClr val="0000FF"/>
                </a:solidFill>
              </a:rPr>
              <a:t>s</a:t>
            </a:r>
            <a:r>
              <a:rPr lang="en-US" sz="8000" dirty="0" smtClean="0">
                <a:solidFill>
                  <a:srgbClr val="0000FF"/>
                </a:solidFill>
              </a:rPr>
              <a:t> :   </a:t>
            </a:r>
          </a:p>
          <a:p>
            <a:pPr marL="0" lvl="0" indent="0">
              <a:buNone/>
            </a:pPr>
            <a:r>
              <a:rPr lang="en-US" sz="8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8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en-US" sz="8000" dirty="0" smtClean="0">
                <a:solidFill>
                  <a:srgbClr val="0000FF"/>
                </a:solidFill>
              </a:rPr>
              <a:t>ermatitis</a:t>
            </a:r>
            <a:r>
              <a:rPr lang="en-US" sz="8000" dirty="0">
                <a:solidFill>
                  <a:srgbClr val="0000FF"/>
                </a:solidFill>
              </a:rPr>
              <a:t>, </a:t>
            </a:r>
            <a:r>
              <a:rPr lang="en-US" sz="8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en-US" sz="8000" dirty="0">
                <a:solidFill>
                  <a:srgbClr val="0000FF"/>
                </a:solidFill>
              </a:rPr>
              <a:t>iarrhea, </a:t>
            </a:r>
            <a:r>
              <a:rPr lang="en-US" sz="8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en-US" sz="8000" dirty="0">
                <a:solidFill>
                  <a:srgbClr val="0000FF"/>
                </a:solidFill>
              </a:rPr>
              <a:t>ementia </a:t>
            </a:r>
            <a:r>
              <a:rPr lang="en-US" sz="8000" dirty="0" smtClean="0">
                <a:solidFill>
                  <a:srgbClr val="0000FF"/>
                </a:solidFill>
              </a:rPr>
              <a:t>  (</a:t>
            </a:r>
            <a:r>
              <a:rPr lang="en-US" sz="8000" i="1" dirty="0">
                <a:solidFill>
                  <a:srgbClr val="0000FF"/>
                </a:solidFill>
              </a:rPr>
              <a:t>D</a:t>
            </a:r>
            <a:r>
              <a:rPr lang="en-US" sz="8000" dirty="0">
                <a:solidFill>
                  <a:srgbClr val="0000FF"/>
                </a:solidFill>
              </a:rPr>
              <a:t>eath, if untreated)</a:t>
            </a:r>
          </a:p>
          <a:p>
            <a:pPr marL="0" indent="0">
              <a:buNone/>
            </a:pPr>
            <a:r>
              <a:rPr lang="en-US" sz="8000" dirty="0">
                <a:solidFill>
                  <a:srgbClr val="0000FF"/>
                </a:solidFill>
              </a:rPr>
              <a:t> </a:t>
            </a:r>
            <a:endParaRPr lang="en-US" sz="8000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sz="9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</a:t>
            </a:r>
            <a:r>
              <a:rPr lang="en-US" sz="9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Treatment </a:t>
            </a:r>
            <a:r>
              <a:rPr lang="en-US" sz="96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hyperlipidemia</a:t>
            </a:r>
            <a:r>
              <a:rPr lang="en-US" sz="9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US" sz="9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sz="6400" dirty="0">
                <a:solidFill>
                  <a:srgbClr val="0000FF"/>
                </a:solidFill>
              </a:rPr>
              <a:t> </a:t>
            </a:r>
          </a:p>
          <a:p>
            <a:pPr marL="0" lvl="0" indent="0">
              <a:buNone/>
            </a:pPr>
            <a:r>
              <a:rPr lang="en-US" sz="8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Niacin (at a dose of 1.5 g/day or </a:t>
            </a:r>
            <a:r>
              <a:rPr lang="en-US" sz="8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~ </a:t>
            </a:r>
            <a:r>
              <a:rPr lang="en-US" sz="8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 times the </a:t>
            </a:r>
            <a:r>
              <a:rPr lang="en-US" sz="8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RDA) strongly </a:t>
            </a:r>
            <a:r>
              <a:rPr lang="en-US" sz="8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inhibits lipolysis in adipose tissue</a:t>
            </a:r>
            <a:r>
              <a:rPr lang="en-US" sz="8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8000" dirty="0">
                <a:solidFill>
                  <a:srgbClr val="0000FF"/>
                </a:solidFill>
              </a:rPr>
              <a:t>the primary  </a:t>
            </a:r>
            <a:r>
              <a:rPr lang="en-US" sz="8000" dirty="0" smtClean="0">
                <a:solidFill>
                  <a:srgbClr val="0000FF"/>
                </a:solidFill>
              </a:rPr>
              <a:t>producer </a:t>
            </a:r>
            <a:r>
              <a:rPr lang="en-US" sz="8000" dirty="0">
                <a:solidFill>
                  <a:srgbClr val="0000FF"/>
                </a:solidFill>
              </a:rPr>
              <a:t>of circulating free fatty acid. </a:t>
            </a:r>
            <a:r>
              <a:rPr lang="en-US" sz="8000" dirty="0" smtClean="0">
                <a:solidFill>
                  <a:srgbClr val="0000FF"/>
                </a:solidFill>
              </a:rPr>
              <a:t>The </a:t>
            </a:r>
            <a:r>
              <a:rPr lang="en-US" sz="8000" dirty="0">
                <a:solidFill>
                  <a:srgbClr val="0000FF"/>
                </a:solidFill>
              </a:rPr>
              <a:t>liver normally uses these circulating </a:t>
            </a:r>
            <a:r>
              <a:rPr lang="en-US" sz="8000" i="1" dirty="0">
                <a:solidFill>
                  <a:srgbClr val="0000FF"/>
                </a:solidFill>
              </a:rPr>
              <a:t>fatty acids</a:t>
            </a:r>
            <a:r>
              <a:rPr lang="en-US" sz="8000" dirty="0">
                <a:solidFill>
                  <a:srgbClr val="0000FF"/>
                </a:solidFill>
              </a:rPr>
              <a:t> as a major precursor for </a:t>
            </a:r>
            <a:r>
              <a:rPr lang="en-US" sz="8000" i="1" dirty="0">
                <a:solidFill>
                  <a:srgbClr val="0000FF"/>
                </a:solidFill>
              </a:rPr>
              <a:t>triacylglycerol </a:t>
            </a:r>
            <a:r>
              <a:rPr lang="en-US" sz="8000" dirty="0">
                <a:solidFill>
                  <a:srgbClr val="0000FF"/>
                </a:solidFill>
              </a:rPr>
              <a:t>synthesis. </a:t>
            </a:r>
            <a:r>
              <a:rPr lang="en-US" sz="8000" dirty="0" smtClean="0">
                <a:solidFill>
                  <a:srgbClr val="0000FF"/>
                </a:solidFill>
              </a:rPr>
              <a:t>Thus</a:t>
            </a:r>
            <a:r>
              <a:rPr lang="en-US" sz="8000" dirty="0">
                <a:solidFill>
                  <a:srgbClr val="0000FF"/>
                </a:solidFill>
              </a:rPr>
              <a:t>, niacin causes a decrease in triacylglycerol synthesis, required for synthesis of production of </a:t>
            </a:r>
            <a:r>
              <a:rPr lang="en-US" sz="8000" i="1" dirty="0">
                <a:solidFill>
                  <a:srgbClr val="0000FF"/>
                </a:solidFill>
              </a:rPr>
              <a:t>VLDL</a:t>
            </a:r>
            <a:r>
              <a:rPr lang="en-US" sz="8000" dirty="0">
                <a:solidFill>
                  <a:srgbClr val="0000FF"/>
                </a:solidFill>
              </a:rPr>
              <a:t>. LDL is derived from VLDL in the plasma. Thus, VLDL &amp; LDL are lowered</a:t>
            </a:r>
            <a:r>
              <a:rPr lang="en-US" sz="8000" dirty="0" smtClean="0">
                <a:solidFill>
                  <a:srgbClr val="0000FF"/>
                </a:solidFill>
              </a:rPr>
              <a:t>.</a:t>
            </a:r>
            <a:endParaRPr lang="en-US" sz="8000" dirty="0">
              <a:solidFill>
                <a:srgbClr val="0000FF"/>
              </a:solidFill>
            </a:endParaRPr>
          </a:p>
          <a:p>
            <a:pPr marL="0" lvl="0" indent="0">
              <a:buNone/>
            </a:pPr>
            <a:endParaRPr lang="en-US" sz="720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>
              <a:buNone/>
            </a:pPr>
            <a:endParaRPr lang="en-US" sz="72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>
              <a:buNone/>
            </a:pPr>
            <a:r>
              <a:rPr lang="en-US" sz="7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Therefore</a:t>
            </a:r>
            <a:r>
              <a:rPr lang="en-US" sz="7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niacin is particularly useful in the treatment of type </a:t>
            </a:r>
            <a:r>
              <a:rPr lang="en-US" sz="7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IIb</a:t>
            </a:r>
            <a:r>
              <a:rPr lang="en-US" sz="7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7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72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hyperlipoproteinemia</a:t>
            </a:r>
            <a:r>
              <a:rPr lang="en-US" sz="7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in which VLDL &amp; LDL are elevated.</a:t>
            </a:r>
          </a:p>
          <a:p>
            <a:pPr marL="0" indent="0">
              <a:buNone/>
            </a:pPr>
            <a:r>
              <a:rPr lang="en-US" sz="5600" dirty="0">
                <a:solidFill>
                  <a:srgbClr val="0000FF"/>
                </a:solidFill>
              </a:rPr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09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Riboflavin (Vitamin B</a:t>
            </a:r>
            <a:r>
              <a:rPr lang="en-US" b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21871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41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Sources</a:t>
            </a:r>
            <a:r>
              <a:rPr lang="en-US" sz="46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US" sz="4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</a:rPr>
              <a:t> </a:t>
            </a:r>
          </a:p>
          <a:p>
            <a:pPr marL="0" lvl="0" indent="0">
              <a:buNone/>
            </a:pPr>
            <a:r>
              <a:rPr lang="en-US" sz="31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Plants</a:t>
            </a:r>
            <a:r>
              <a:rPr lang="en-US" sz="3100" b="1" dirty="0">
                <a:solidFill>
                  <a:srgbClr val="0000FF"/>
                </a:solidFill>
              </a:rPr>
              <a:t>:</a:t>
            </a:r>
            <a:r>
              <a:rPr lang="en-US" sz="3100" dirty="0">
                <a:solidFill>
                  <a:srgbClr val="0000FF"/>
                </a:solidFill>
              </a:rPr>
              <a:t> </a:t>
            </a:r>
            <a:r>
              <a:rPr lang="en-US" sz="3100" dirty="0" smtClean="0">
                <a:solidFill>
                  <a:srgbClr val="0000FF"/>
                </a:solidFill>
              </a:rPr>
              <a:t> yeast </a:t>
            </a:r>
            <a:r>
              <a:rPr lang="en-US" sz="3100" dirty="0">
                <a:solidFill>
                  <a:srgbClr val="0000FF"/>
                </a:solidFill>
              </a:rPr>
              <a:t>and vegetables</a:t>
            </a:r>
          </a:p>
          <a:p>
            <a:pPr marL="0" lvl="0" indent="0">
              <a:buNone/>
            </a:pPr>
            <a:r>
              <a:rPr lang="en-US" sz="31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Animals</a:t>
            </a:r>
            <a:r>
              <a:rPr lang="en-US" sz="3100" dirty="0">
                <a:solidFill>
                  <a:srgbClr val="0000FF"/>
                </a:solidFill>
              </a:rPr>
              <a:t>: liver, </a:t>
            </a:r>
            <a:r>
              <a:rPr lang="en-US" sz="3100" dirty="0" smtClean="0">
                <a:solidFill>
                  <a:srgbClr val="0000FF"/>
                </a:solidFill>
              </a:rPr>
              <a:t>eggs &amp; milk</a:t>
            </a:r>
            <a:endParaRPr lang="en-US" sz="3100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</a:rPr>
              <a:t> </a:t>
            </a:r>
          </a:p>
          <a:p>
            <a:pPr marL="0" indent="0">
              <a:buNone/>
            </a:pPr>
            <a:r>
              <a:rPr lang="en-US" sz="3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Active </a:t>
            </a:r>
            <a:r>
              <a:rPr lang="en-US" sz="36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forms of riboflavin</a:t>
            </a:r>
            <a:r>
              <a:rPr 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</a:rPr>
              <a:t> </a:t>
            </a:r>
          </a:p>
          <a:p>
            <a:pPr marL="0" indent="0">
              <a:buNone/>
            </a:pPr>
            <a:r>
              <a:rPr lang="en-US" sz="31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</a:t>
            </a:r>
            <a:r>
              <a:rPr lang="en-US" sz="31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Flavin mononucleotide (</a:t>
            </a:r>
            <a:r>
              <a:rPr lang="en-US" sz="31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FMN)</a:t>
            </a:r>
            <a:endParaRPr lang="en-US" sz="3100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sz="31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</a:t>
            </a:r>
            <a:r>
              <a:rPr lang="en-US" sz="31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Flavin adenine </a:t>
            </a:r>
            <a:r>
              <a:rPr lang="en-US" sz="31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dinucleotide</a:t>
            </a:r>
            <a:r>
              <a:rPr lang="en-US" sz="31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1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(FAD)</a:t>
            </a:r>
            <a:endParaRPr lang="en-US" sz="31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357744"/>
            <a:ext cx="3352800" cy="3671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5334000"/>
            <a:ext cx="6781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154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791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Functions</a:t>
            </a:r>
            <a:r>
              <a:rPr 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sz="1400" dirty="0"/>
              <a:t> </a:t>
            </a: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FMN</a:t>
            </a:r>
            <a:r>
              <a:rPr lang="en-US" sz="2000" dirty="0" smtClean="0">
                <a:solidFill>
                  <a:srgbClr val="0000FF"/>
                </a:solidFill>
              </a:rPr>
              <a:t> &amp; </a:t>
            </a: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FAD</a:t>
            </a:r>
            <a:r>
              <a:rPr lang="en-US" sz="2000" dirty="0" smtClean="0">
                <a:solidFill>
                  <a:srgbClr val="0000FF"/>
                </a:solidFill>
              </a:rPr>
              <a:t> are coenzymes for many enzymes used for different metabolic pathways for energy metabolism. </a:t>
            </a:r>
            <a:endParaRPr lang="en-US" sz="2000" dirty="0">
              <a:solidFill>
                <a:srgbClr val="0000FF"/>
              </a:solidFill>
            </a:endParaRPr>
          </a:p>
          <a:p>
            <a:pPr marL="0" lvl="0" indent="0">
              <a:buNone/>
            </a:pPr>
            <a:r>
              <a:rPr lang="en-US" sz="2000" dirty="0">
                <a:solidFill>
                  <a:srgbClr val="0000FF"/>
                </a:solidFill>
              </a:rPr>
              <a:t>FMN </a:t>
            </a:r>
            <a:r>
              <a:rPr lang="en-US" sz="2000" dirty="0" smtClean="0">
                <a:solidFill>
                  <a:srgbClr val="0000FF"/>
                </a:solidFill>
              </a:rPr>
              <a:t>&amp; FAD </a:t>
            </a:r>
            <a:r>
              <a:rPr lang="en-US" sz="2000" dirty="0">
                <a:solidFill>
                  <a:srgbClr val="0000FF"/>
                </a:solidFill>
              </a:rPr>
              <a:t>are each capable of reversibly accepting two hydrogen atoms, forming FMNH</a:t>
            </a:r>
            <a:r>
              <a:rPr lang="en-US" sz="2000" baseline="-25000" dirty="0">
                <a:solidFill>
                  <a:srgbClr val="0000FF"/>
                </a:solidFill>
              </a:rPr>
              <a:t>2</a:t>
            </a:r>
            <a:r>
              <a:rPr lang="en-US" sz="2000" dirty="0">
                <a:solidFill>
                  <a:srgbClr val="0000FF"/>
                </a:solidFill>
              </a:rPr>
              <a:t> or </a:t>
            </a:r>
            <a:r>
              <a:rPr lang="en-US" sz="2000" dirty="0" smtClean="0">
                <a:solidFill>
                  <a:srgbClr val="0000FF"/>
                </a:solidFill>
              </a:rPr>
              <a:t>FADH</a:t>
            </a:r>
            <a:r>
              <a:rPr lang="en-US" sz="2000" baseline="-25000" dirty="0" smtClean="0">
                <a:solidFill>
                  <a:srgbClr val="0000FF"/>
                </a:solidFill>
              </a:rPr>
              <a:t>2</a:t>
            </a:r>
            <a:endParaRPr lang="en-US" sz="2000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1200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sz="3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Riboflavin </a:t>
            </a:r>
            <a:r>
              <a:rPr lang="en-US" sz="36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deficiency</a:t>
            </a: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US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Riboflavin </a:t>
            </a:r>
            <a:r>
              <a:rPr lang="en-US" sz="2000" dirty="0">
                <a:solidFill>
                  <a:srgbClr val="0000FF"/>
                </a:solidFill>
              </a:rPr>
              <a:t>deficiency is </a:t>
            </a:r>
            <a:r>
              <a:rPr lang="en-US" sz="2000" u="sng" dirty="0">
                <a:solidFill>
                  <a:srgbClr val="0000FF"/>
                </a:solidFill>
              </a:rPr>
              <a:t>not</a:t>
            </a:r>
            <a:r>
              <a:rPr lang="en-US" sz="2000" dirty="0">
                <a:solidFill>
                  <a:srgbClr val="0000FF"/>
                </a:solidFill>
              </a:rPr>
              <a:t> associated with major human disease.</a:t>
            </a:r>
          </a:p>
          <a:p>
            <a:pPr marL="0" lvl="0" indent="0">
              <a:buNone/>
            </a:pPr>
            <a:r>
              <a:rPr lang="en-US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Symptoms</a:t>
            </a:r>
            <a:r>
              <a:rPr lang="en-US" sz="2000" dirty="0">
                <a:solidFill>
                  <a:srgbClr val="0000FF"/>
                </a:solidFill>
              </a:rPr>
              <a:t>: include: 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dermatitis</a:t>
            </a:r>
            <a:r>
              <a:rPr lang="en-US" sz="2000" dirty="0">
                <a:solidFill>
                  <a:srgbClr val="0000FF"/>
                </a:solidFill>
              </a:rPr>
              <a:t>, </a:t>
            </a:r>
            <a:r>
              <a:rPr lang="en-US" sz="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cheliosis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>
                <a:solidFill>
                  <a:srgbClr val="0000FF"/>
                </a:solidFill>
              </a:rPr>
              <a:t>(fissuring at the corners of mouth) and </a:t>
            </a:r>
            <a:r>
              <a:rPr lang="en-US" sz="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glossitis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>
                <a:solidFill>
                  <a:srgbClr val="0000FF"/>
                </a:solidFill>
              </a:rPr>
              <a:t>(smooth and purplish tongue)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00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marL="0" indent="0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Pyridoxine (VITAMIN B</a:t>
            </a:r>
            <a:r>
              <a:rPr lang="en-US" b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382000" cy="498316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b="1" i="1" dirty="0"/>
              <a:t> </a:t>
            </a:r>
            <a:r>
              <a:rPr lang="en-US" dirty="0" smtClean="0">
                <a:solidFill>
                  <a:srgbClr val="0000FF"/>
                </a:solidFill>
              </a:rPr>
              <a:t>Vitamin </a:t>
            </a:r>
            <a:r>
              <a:rPr lang="en-US" dirty="0">
                <a:solidFill>
                  <a:srgbClr val="0000FF"/>
                </a:solidFill>
              </a:rPr>
              <a:t>B</a:t>
            </a:r>
            <a:r>
              <a:rPr lang="en-US" baseline="-25000" dirty="0">
                <a:solidFill>
                  <a:srgbClr val="0000FF"/>
                </a:solidFill>
              </a:rPr>
              <a:t>6 </a:t>
            </a:r>
            <a:r>
              <a:rPr lang="en-US" dirty="0">
                <a:solidFill>
                  <a:srgbClr val="0000FF"/>
                </a:solidFill>
              </a:rPr>
              <a:t>is a collective term of </a:t>
            </a:r>
            <a:r>
              <a:rPr 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pyridoxine</a:t>
            </a:r>
            <a:r>
              <a:rPr lang="en-US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pyridoxal</a:t>
            </a:r>
            <a:r>
              <a:rPr lang="en-US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 </a:t>
            </a:r>
            <a:r>
              <a:rPr lang="en-US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pyridoxamine</a:t>
            </a:r>
            <a:r>
              <a:rPr lang="en-US" dirty="0">
                <a:solidFill>
                  <a:srgbClr val="0000FF"/>
                </a:solidFill>
              </a:rPr>
              <a:t>, all derivatives of </a:t>
            </a:r>
            <a:r>
              <a:rPr lang="en-US" dirty="0" smtClean="0">
                <a:solidFill>
                  <a:srgbClr val="0000FF"/>
                </a:solidFill>
              </a:rPr>
              <a:t>pyridine &amp; </a:t>
            </a:r>
            <a:r>
              <a:rPr lang="en-US" dirty="0">
                <a:solidFill>
                  <a:srgbClr val="0000FF"/>
                </a:solidFill>
              </a:rPr>
              <a:t>differs only in the nature of the functional group attached to the ring.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00FF"/>
                </a:solidFill>
              </a:rPr>
              <a:t> </a:t>
            </a:r>
            <a:endParaRPr lang="en-US" b="1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sz="46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Sources</a:t>
            </a:r>
            <a:r>
              <a:rPr lang="en-US" b="1" u="sng" dirty="0">
                <a:solidFill>
                  <a:srgbClr val="FF0000"/>
                </a:solidFill>
              </a:rPr>
              <a:t>: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Pyrodoxine</a:t>
            </a:r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occurs primarily in </a:t>
            </a:r>
            <a:r>
              <a:rPr lang="en-US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plants</a:t>
            </a:r>
            <a:endParaRPr lang="en-US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>
              <a:buNone/>
            </a:pPr>
            <a:r>
              <a:rPr lang="en-US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Pyridoxal</a:t>
            </a:r>
            <a:r>
              <a:rPr 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&amp; </a:t>
            </a:r>
            <a:r>
              <a:rPr lang="en-US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pyridoxamine</a:t>
            </a:r>
            <a:r>
              <a:rPr lang="en-US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are found in foods obtained from </a:t>
            </a:r>
            <a:r>
              <a:rPr lang="en-US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animals</a:t>
            </a:r>
            <a:r>
              <a:rPr lang="en-US" dirty="0">
                <a:solidFill>
                  <a:srgbClr val="0000FF"/>
                </a:solidFill>
              </a:rPr>
              <a:t>.</a:t>
            </a: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</a:rPr>
              <a:t> </a:t>
            </a:r>
          </a:p>
          <a:p>
            <a:pPr marL="0" indent="0">
              <a:buNone/>
            </a:pPr>
            <a:r>
              <a:rPr lang="en-US" sz="36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active form:</a:t>
            </a:r>
            <a:endParaRPr lang="en-US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b="1" i="1" dirty="0">
                <a:solidFill>
                  <a:srgbClr val="0000FF"/>
                </a:solidFill>
              </a:rPr>
              <a:t> </a:t>
            </a:r>
            <a:endParaRPr lang="en-US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All three compounds can serve as precursors of the biologically active coenzyme </a:t>
            </a:r>
            <a:r>
              <a:rPr lang="en-US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pyridoxal phosphate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(PLP).</a:t>
            </a:r>
            <a:endParaRPr lang="en-US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752600"/>
            <a:ext cx="3753716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161" y="1752600"/>
            <a:ext cx="4181475" cy="171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73751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382000" cy="502920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en-US" sz="4000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sz="4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Functions </a:t>
            </a:r>
            <a:r>
              <a:rPr lang="en-US" sz="4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</a:t>
            </a:r>
            <a:r>
              <a:rPr lang="en-US" sz="4000" b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pyridoxal</a:t>
            </a:r>
            <a:r>
              <a:rPr lang="en-US" sz="4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phosphate (PLP</a:t>
            </a:r>
            <a:r>
              <a:rPr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):</a:t>
            </a:r>
            <a:endParaRPr lang="en-US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b="1" dirty="0"/>
              <a:t> </a:t>
            </a:r>
            <a:endParaRPr lang="en-US" dirty="0"/>
          </a:p>
          <a:p>
            <a:pPr marL="0" lvl="0" indent="0">
              <a:buNone/>
            </a:pPr>
            <a:r>
              <a:rPr 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PLP</a:t>
            </a:r>
            <a:r>
              <a:rPr lang="en-US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acts as a </a:t>
            </a:r>
            <a:r>
              <a:rPr 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coenzyme</a:t>
            </a:r>
            <a:r>
              <a:rPr lang="en-US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for a large number of enzymes, especially those involved in </a:t>
            </a:r>
            <a:r>
              <a:rPr lang="en-US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amino acid metabolism</a:t>
            </a:r>
            <a:r>
              <a:rPr lang="en-US" dirty="0">
                <a:solidFill>
                  <a:srgbClr val="0000FF"/>
                </a:solidFill>
              </a:rPr>
              <a:t>.</a:t>
            </a:r>
          </a:p>
          <a:p>
            <a:pPr marL="0" indent="0">
              <a:buNone/>
            </a:pPr>
            <a:r>
              <a:rPr lang="en-US" sz="2600" dirty="0">
                <a:solidFill>
                  <a:srgbClr val="0000FF"/>
                </a:solidFill>
              </a:rPr>
              <a:t> </a:t>
            </a:r>
          </a:p>
          <a:p>
            <a:pPr marL="0" indent="0">
              <a:buNone/>
            </a:pPr>
            <a:r>
              <a:rPr lang="en-US" sz="3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1-Transamination</a:t>
            </a:r>
            <a:r>
              <a:rPr lang="en-US" sz="2600" b="1" dirty="0" smtClean="0">
                <a:solidFill>
                  <a:srgbClr val="0000FF"/>
                </a:solidFill>
              </a:rPr>
              <a:t>: Transfer of amino group  from amino acid to keto acid  </a:t>
            </a:r>
            <a:endParaRPr lang="en-US" sz="2600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sz="2600" b="1" dirty="0">
                <a:solidFill>
                  <a:srgbClr val="0000FF"/>
                </a:solidFill>
              </a:rPr>
              <a:t> </a:t>
            </a:r>
            <a:r>
              <a:rPr lang="en-US" sz="2600" dirty="0">
                <a:solidFill>
                  <a:srgbClr val="0000FF"/>
                </a:solidFill>
              </a:rPr>
              <a:t>          </a:t>
            </a:r>
            <a:r>
              <a:rPr lang="en-US" sz="2600" i="1" dirty="0">
                <a:solidFill>
                  <a:srgbClr val="0000FF"/>
                </a:solidFill>
              </a:rPr>
              <a:t>                          </a:t>
            </a:r>
            <a:r>
              <a:rPr lang="en-US" sz="2600" i="1" dirty="0" smtClean="0">
                <a:solidFill>
                  <a:srgbClr val="0000FF"/>
                </a:solidFill>
              </a:rPr>
              <a:t>                    </a:t>
            </a:r>
            <a:r>
              <a:rPr lang="en-US" sz="2600" dirty="0" smtClean="0">
                <a:solidFill>
                  <a:srgbClr val="0000FF"/>
                </a:solidFill>
              </a:rPr>
              <a:t>Aspartate </a:t>
            </a:r>
            <a:r>
              <a:rPr lang="en-US" sz="2600" dirty="0" err="1">
                <a:solidFill>
                  <a:srgbClr val="0000FF"/>
                </a:solidFill>
              </a:rPr>
              <a:t>Tansaminase</a:t>
            </a:r>
            <a:r>
              <a:rPr lang="en-US" sz="2600" dirty="0">
                <a:solidFill>
                  <a:srgbClr val="0000FF"/>
                </a:solidFill>
              </a:rPr>
              <a:t> (AST)</a:t>
            </a:r>
          </a:p>
          <a:p>
            <a:pPr marL="0" indent="0">
              <a:buNone/>
            </a:pPr>
            <a:r>
              <a:rPr lang="en-US" sz="2600" dirty="0">
                <a:solidFill>
                  <a:srgbClr val="0000FF"/>
                </a:solidFill>
              </a:rPr>
              <a:t>  </a:t>
            </a:r>
            <a:r>
              <a:rPr lang="en-US" sz="2600" dirty="0" err="1">
                <a:solidFill>
                  <a:srgbClr val="0000FF"/>
                </a:solidFill>
              </a:rPr>
              <a:t>Oxalactetate</a:t>
            </a:r>
            <a:r>
              <a:rPr lang="en-US" sz="2600" dirty="0">
                <a:solidFill>
                  <a:srgbClr val="0000FF"/>
                </a:solidFill>
              </a:rPr>
              <a:t> </a:t>
            </a:r>
            <a:r>
              <a:rPr lang="en-US" sz="2600" dirty="0" smtClean="0">
                <a:solidFill>
                  <a:srgbClr val="0000FF"/>
                </a:solidFill>
              </a:rPr>
              <a:t>  +   Glutamate                                                              Aspartate   +   </a:t>
            </a:r>
            <a:r>
              <a:rPr lang="en-US" sz="2600" dirty="0" smtClean="0">
                <a:solidFill>
                  <a:srgbClr val="0000FF"/>
                </a:solidFill>
                <a:latin typeface="Symbol" pitchFamily="18" charset="2"/>
              </a:rPr>
              <a:t>a</a:t>
            </a:r>
            <a:r>
              <a:rPr lang="en-US" sz="2600" dirty="0" smtClean="0">
                <a:solidFill>
                  <a:srgbClr val="0000FF"/>
                </a:solidFill>
              </a:rPr>
              <a:t> </a:t>
            </a:r>
            <a:r>
              <a:rPr lang="en-US" sz="2600" dirty="0" err="1">
                <a:solidFill>
                  <a:srgbClr val="0000FF"/>
                </a:solidFill>
              </a:rPr>
              <a:t>ketoglutarate</a:t>
            </a:r>
            <a:r>
              <a:rPr lang="en-US" sz="2600" dirty="0">
                <a:solidFill>
                  <a:srgbClr val="0000FF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2600" b="1" dirty="0">
                <a:solidFill>
                  <a:srgbClr val="0000FF"/>
                </a:solidFill>
              </a:rPr>
              <a:t> </a:t>
            </a:r>
            <a:r>
              <a:rPr lang="en-US" sz="2600" b="1" dirty="0" smtClean="0">
                <a:solidFill>
                  <a:srgbClr val="0000FF"/>
                </a:solidFill>
              </a:rPr>
              <a:t>                                                                    PLP</a:t>
            </a:r>
            <a:endParaRPr lang="en-US" sz="2600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sz="2600" dirty="0">
                <a:solidFill>
                  <a:srgbClr val="0000FF"/>
                </a:solidFill>
              </a:rPr>
              <a:t>                                     </a:t>
            </a:r>
            <a:endParaRPr lang="en-US" sz="2600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sz="2600" dirty="0">
                <a:solidFill>
                  <a:srgbClr val="0000FF"/>
                </a:solidFill>
              </a:rPr>
              <a:t> </a:t>
            </a:r>
            <a:endParaRPr lang="en-US" sz="2600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sz="2600" dirty="0">
                <a:solidFill>
                  <a:srgbClr val="0000FF"/>
                </a:solidFill>
              </a:rPr>
              <a:t> </a:t>
            </a:r>
            <a:r>
              <a:rPr lang="en-US" sz="2600" dirty="0" smtClean="0">
                <a:solidFill>
                  <a:srgbClr val="0000FF"/>
                </a:solidFill>
              </a:rPr>
              <a:t>                                                 Alanine </a:t>
            </a:r>
            <a:r>
              <a:rPr lang="en-US" sz="2600" dirty="0" err="1">
                <a:solidFill>
                  <a:srgbClr val="0000FF"/>
                </a:solidFill>
              </a:rPr>
              <a:t>Tansaminase</a:t>
            </a:r>
            <a:r>
              <a:rPr lang="en-US" sz="2600" dirty="0">
                <a:solidFill>
                  <a:srgbClr val="0000FF"/>
                </a:solidFill>
              </a:rPr>
              <a:t> (ALT)</a:t>
            </a:r>
          </a:p>
          <a:p>
            <a:pPr marL="0" indent="0">
              <a:buNone/>
            </a:pPr>
            <a:r>
              <a:rPr lang="en-US" sz="2600" dirty="0">
                <a:solidFill>
                  <a:srgbClr val="0000FF"/>
                </a:solidFill>
              </a:rPr>
              <a:t> </a:t>
            </a:r>
            <a:r>
              <a:rPr lang="en-US" sz="2600" dirty="0" smtClean="0">
                <a:solidFill>
                  <a:srgbClr val="0000FF"/>
                </a:solidFill>
              </a:rPr>
              <a:t>Pyruvate </a:t>
            </a:r>
            <a:r>
              <a:rPr lang="en-US" sz="2600" dirty="0">
                <a:solidFill>
                  <a:srgbClr val="0000FF"/>
                </a:solidFill>
              </a:rPr>
              <a:t>+  </a:t>
            </a:r>
            <a:r>
              <a:rPr lang="en-US" sz="2600" dirty="0" smtClean="0">
                <a:solidFill>
                  <a:srgbClr val="0000FF"/>
                </a:solidFill>
              </a:rPr>
              <a:t>Glutamate                                                                    Alanine     +    </a:t>
            </a:r>
            <a:r>
              <a:rPr lang="en-US" sz="2600" dirty="0" smtClean="0">
                <a:solidFill>
                  <a:srgbClr val="0000FF"/>
                </a:solidFill>
                <a:latin typeface="Symbol" pitchFamily="18" charset="2"/>
              </a:rPr>
              <a:t>a</a:t>
            </a:r>
            <a:r>
              <a:rPr lang="en-US" sz="2600" dirty="0" smtClean="0">
                <a:solidFill>
                  <a:srgbClr val="0000FF"/>
                </a:solidFill>
              </a:rPr>
              <a:t> ketoglutarate</a:t>
            </a:r>
          </a:p>
          <a:p>
            <a:pPr marL="0" indent="0">
              <a:buNone/>
            </a:pPr>
            <a:r>
              <a:rPr lang="en-US" sz="2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PLP</a:t>
            </a:r>
            <a:endParaRPr lang="en-US" sz="2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Transamination is an essential component of disposal of amino group in amino acid metabolism</a:t>
            </a:r>
            <a:endParaRPr lang="en-US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667000" y="2895600"/>
            <a:ext cx="2362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286000" y="3962400"/>
            <a:ext cx="2514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61597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48768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2-Deamination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  <a:r>
              <a:rPr lang="en-US" b="1" dirty="0">
                <a:solidFill>
                  <a:srgbClr val="0000FF"/>
                </a:solidFill>
              </a:rPr>
              <a:t>: </a:t>
            </a:r>
            <a:r>
              <a:rPr lang="en-US" dirty="0">
                <a:solidFill>
                  <a:srgbClr val="0000FF"/>
                </a:solidFill>
              </a:rPr>
              <a:t>  </a:t>
            </a:r>
            <a:r>
              <a:rPr lang="en-US" dirty="0" smtClean="0">
                <a:solidFill>
                  <a:srgbClr val="0000FF"/>
                </a:solidFill>
              </a:rPr>
              <a:t>removal of amino group in the form of </a:t>
            </a:r>
            <a:r>
              <a:rPr lang="en-US" dirty="0" err="1" smtClean="0">
                <a:solidFill>
                  <a:srgbClr val="0000FF"/>
                </a:solidFill>
              </a:rPr>
              <a:t>amonia</a:t>
            </a:r>
            <a:r>
              <a:rPr lang="en-US" dirty="0" smtClean="0">
                <a:solidFill>
                  <a:srgbClr val="0000FF"/>
                </a:solidFill>
              </a:rPr>
              <a:t>         </a:t>
            </a:r>
          </a:p>
          <a:p>
            <a:pPr marL="0" indent="0">
              <a:buNone/>
            </a:pPr>
            <a:r>
              <a:rPr lang="en-US" i="1" dirty="0">
                <a:solidFill>
                  <a:srgbClr val="0000FF"/>
                </a:solidFill>
              </a:rPr>
              <a:t> </a:t>
            </a:r>
            <a:r>
              <a:rPr lang="en-US" i="1" dirty="0" smtClean="0">
                <a:solidFill>
                  <a:srgbClr val="0000FF"/>
                </a:solidFill>
              </a:rPr>
              <a:t>  Serine </a:t>
            </a:r>
            <a:r>
              <a:rPr lang="en-US" i="1" dirty="0">
                <a:solidFill>
                  <a:srgbClr val="0000FF"/>
                </a:solidFill>
              </a:rPr>
              <a:t> </a:t>
            </a:r>
            <a:r>
              <a:rPr lang="en-US" i="1" dirty="0" smtClean="0">
                <a:solidFill>
                  <a:srgbClr val="0000FF"/>
                </a:solidFill>
              </a:rPr>
              <a:t>                           Pyruvate </a:t>
            </a:r>
            <a:r>
              <a:rPr lang="en-US" i="1" dirty="0">
                <a:solidFill>
                  <a:srgbClr val="0000FF"/>
                </a:solidFill>
              </a:rPr>
              <a:t>+ NH</a:t>
            </a:r>
            <a:r>
              <a:rPr lang="en-US" i="1" baseline="-25000" dirty="0">
                <a:solidFill>
                  <a:srgbClr val="0000FF"/>
                </a:solidFill>
              </a:rPr>
              <a:t>3</a:t>
            </a:r>
            <a:endParaRPr lang="en-US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</a:rPr>
              <a:t> </a:t>
            </a:r>
            <a:r>
              <a:rPr lang="en-US" b="1" dirty="0">
                <a:solidFill>
                  <a:srgbClr val="0000FF"/>
                </a:solidFill>
              </a:rPr>
              <a:t> </a:t>
            </a:r>
            <a:endParaRPr lang="en-US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3-Decarboxylation of amino acids: </a:t>
            </a:r>
          </a:p>
          <a:p>
            <a:pPr marL="0" indent="0">
              <a:buNone/>
            </a:pPr>
            <a:r>
              <a:rPr lang="en-US" sz="1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en-US" sz="14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14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i="1" dirty="0">
                <a:solidFill>
                  <a:srgbClr val="0000FF"/>
                </a:solidFill>
              </a:rPr>
              <a:t>   </a:t>
            </a:r>
            <a:r>
              <a:rPr lang="en-US" dirty="0" err="1" smtClean="0">
                <a:solidFill>
                  <a:srgbClr val="0000FF"/>
                </a:solidFill>
              </a:rPr>
              <a:t>Histidine</a:t>
            </a:r>
            <a:r>
              <a:rPr lang="en-US" i="1" dirty="0" smtClean="0">
                <a:solidFill>
                  <a:srgbClr val="0000FF"/>
                </a:solidFill>
              </a:rPr>
              <a:t>                             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Histamine</a:t>
            </a:r>
            <a:r>
              <a:rPr lang="en-US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>
                <a:solidFill>
                  <a:srgbClr val="0000FF"/>
                </a:solidFill>
              </a:rPr>
              <a:t>+ </a:t>
            </a:r>
            <a:r>
              <a:rPr lang="en-US" i="1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CO</a:t>
            </a:r>
            <a:r>
              <a:rPr lang="en-US" baseline="-25000" dirty="0" smtClean="0">
                <a:solidFill>
                  <a:srgbClr val="0000FF"/>
                </a:solidFill>
              </a:rPr>
              <a:t>2</a:t>
            </a:r>
            <a:endParaRPr lang="en-US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i="1" dirty="0">
                <a:solidFill>
                  <a:srgbClr val="0000FF"/>
                </a:solidFill>
              </a:rPr>
              <a:t> </a:t>
            </a:r>
            <a:r>
              <a:rPr lang="en-US" i="1" dirty="0" smtClean="0">
                <a:solidFill>
                  <a:srgbClr val="0000FF"/>
                </a:solidFill>
              </a:rPr>
              <a:t>                                                (</a:t>
            </a:r>
            <a:r>
              <a:rPr lang="en-US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histamine is required in allergic reactions</a:t>
            </a:r>
            <a:r>
              <a:rPr lang="en-US" i="1" dirty="0" smtClean="0">
                <a:solidFill>
                  <a:srgbClr val="0000FF"/>
                </a:solidFill>
              </a:rPr>
              <a:t>)</a:t>
            </a:r>
            <a:endParaRPr lang="en-US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</a:rPr>
              <a:t>  </a:t>
            </a:r>
            <a:r>
              <a:rPr lang="en-US" dirty="0" smtClean="0">
                <a:solidFill>
                  <a:srgbClr val="0000FF"/>
                </a:solidFill>
              </a:rPr>
              <a:t> Glutamic </a:t>
            </a:r>
            <a:r>
              <a:rPr lang="en-US" dirty="0">
                <a:solidFill>
                  <a:srgbClr val="0000FF"/>
                </a:solidFill>
              </a:rPr>
              <a:t>acid  </a:t>
            </a:r>
            <a:r>
              <a:rPr lang="en-US" dirty="0" smtClean="0">
                <a:solidFill>
                  <a:srgbClr val="0000FF"/>
                </a:solidFill>
              </a:rPr>
              <a:t>                  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GABA</a:t>
            </a:r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dirty="0" smtClean="0">
                <a:solidFill>
                  <a:srgbClr val="0000FF"/>
                </a:solidFill>
              </a:rPr>
              <a:t> +   </a:t>
            </a:r>
            <a:r>
              <a:rPr lang="en-US" dirty="0">
                <a:solidFill>
                  <a:srgbClr val="0000FF"/>
                </a:solidFill>
              </a:rPr>
              <a:t>CO</a:t>
            </a:r>
            <a:r>
              <a:rPr lang="en-US" baseline="-25000" dirty="0">
                <a:solidFill>
                  <a:srgbClr val="0000FF"/>
                </a:solidFill>
              </a:rPr>
              <a:t>2</a:t>
            </a:r>
            <a:endParaRPr lang="en-US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</a:rPr>
              <a:t> </a:t>
            </a:r>
            <a:r>
              <a:rPr lang="en-US" i="1" dirty="0" smtClean="0">
                <a:solidFill>
                  <a:srgbClr val="0000FF"/>
                </a:solidFill>
              </a:rPr>
              <a:t>                                               (</a:t>
            </a:r>
            <a:r>
              <a:rPr lang="en-US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GABA is a neurotransmitter in CNS</a:t>
            </a:r>
            <a:r>
              <a:rPr lang="en-US" i="1" dirty="0" smtClean="0">
                <a:solidFill>
                  <a:srgbClr val="0000FF"/>
                </a:solidFill>
              </a:rPr>
              <a:t>)</a:t>
            </a:r>
            <a:endParaRPr lang="en-US" i="1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4-Condensation</a:t>
            </a:r>
            <a:r>
              <a:rPr lang="en-US" b="1" dirty="0">
                <a:solidFill>
                  <a:srgbClr val="0000FF"/>
                </a:solidFill>
              </a:rPr>
              <a:t>: </a:t>
            </a:r>
            <a:r>
              <a:rPr lang="en-US" dirty="0">
                <a:solidFill>
                  <a:srgbClr val="0000FF"/>
                </a:solidFill>
              </a:rPr>
              <a:t>    </a:t>
            </a:r>
            <a:r>
              <a:rPr lang="en-US" dirty="0" smtClean="0">
                <a:solidFill>
                  <a:srgbClr val="0000FF"/>
                </a:solidFill>
              </a:rPr>
              <a:t>  Glycine </a:t>
            </a:r>
            <a:r>
              <a:rPr lang="en-US" dirty="0">
                <a:solidFill>
                  <a:srgbClr val="0000FF"/>
                </a:solidFill>
              </a:rPr>
              <a:t>+ </a:t>
            </a:r>
            <a:r>
              <a:rPr lang="en-US" dirty="0" err="1">
                <a:solidFill>
                  <a:srgbClr val="0000FF"/>
                </a:solidFill>
              </a:rPr>
              <a:t>Succinyl</a:t>
            </a:r>
            <a:r>
              <a:rPr lang="en-US" dirty="0">
                <a:solidFill>
                  <a:srgbClr val="0000FF"/>
                </a:solidFill>
              </a:rPr>
              <a:t> CoA   </a:t>
            </a:r>
            <a:r>
              <a:rPr lang="en-US" dirty="0" smtClean="0">
                <a:solidFill>
                  <a:srgbClr val="0000FF"/>
                </a:solidFill>
              </a:rPr>
              <a:t>                      </a:t>
            </a:r>
            <a:r>
              <a:rPr lang="en-US" dirty="0" smtClean="0">
                <a:solidFill>
                  <a:srgbClr val="0000FF"/>
                </a:solidFill>
                <a:latin typeface="Symbol" pitchFamily="18" charset="2"/>
              </a:rPr>
              <a:t>d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aminolevulinic</a:t>
            </a:r>
            <a:r>
              <a:rPr lang="en-US" dirty="0">
                <a:solidFill>
                  <a:srgbClr val="0000FF"/>
                </a:solidFill>
              </a:rPr>
              <a:t> acid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00FF"/>
                </a:solidFill>
              </a:rPr>
              <a:t>                                    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First </a:t>
            </a:r>
            <a:r>
              <a:rPr lang="en-US" dirty="0">
                <a:solidFill>
                  <a:srgbClr val="0000FF"/>
                </a:solidFill>
              </a:rPr>
              <a:t>step in </a:t>
            </a:r>
            <a:r>
              <a:rPr lang="en-US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heme</a:t>
            </a:r>
            <a:r>
              <a:rPr 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synthesis </a:t>
            </a:r>
            <a:r>
              <a:rPr lang="en-US" dirty="0">
                <a:solidFill>
                  <a:srgbClr val="0000FF"/>
                </a:solidFill>
              </a:rPr>
              <a:t>in </a:t>
            </a:r>
            <a:r>
              <a:rPr lang="en-US" dirty="0" smtClean="0">
                <a:solidFill>
                  <a:srgbClr val="0000FF"/>
                </a:solidFill>
              </a:rPr>
              <a:t>erythrocyte producing </a:t>
            </a: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                                  cells </a:t>
            </a:r>
            <a:r>
              <a:rPr lang="en-US" dirty="0">
                <a:solidFill>
                  <a:srgbClr val="0000FF"/>
                </a:solidFill>
              </a:rPr>
              <a:t>in bone marrow </a:t>
            </a:r>
          </a:p>
          <a:p>
            <a:pPr marL="0" indent="0">
              <a:buNone/>
            </a:pPr>
            <a:r>
              <a:rPr lang="en-US" b="1" dirty="0" smtClean="0"/>
              <a:t> </a:t>
            </a:r>
            <a:endParaRPr lang="en-US" dirty="0"/>
          </a:p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539586" y="1371600"/>
            <a:ext cx="4648200" cy="2590800"/>
            <a:chOff x="1539586" y="2362200"/>
            <a:chExt cx="4648200" cy="2590800"/>
          </a:xfrm>
        </p:grpSpPr>
        <p:cxnSp>
          <p:nvCxnSpPr>
            <p:cNvPr id="5" name="Straight Arrow Connector 4"/>
            <p:cNvCxnSpPr/>
            <p:nvPr/>
          </p:nvCxnSpPr>
          <p:spPr>
            <a:xfrm>
              <a:off x="1891145" y="3429000"/>
              <a:ext cx="12954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2400300" y="4038600"/>
              <a:ext cx="6477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>
              <a:off x="1539586" y="2362200"/>
              <a:ext cx="12954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>
              <a:off x="5257800" y="4953000"/>
              <a:ext cx="92998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47214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04800"/>
            <a:ext cx="8763000" cy="4114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5-</a:t>
            </a:r>
            <a:r>
              <a:rPr lang="en-US" sz="1800" b="1" dirty="0">
                <a:solidFill>
                  <a:srgbClr val="0000FF"/>
                </a:solidFill>
              </a:rPr>
              <a:t> </a:t>
            </a:r>
            <a:r>
              <a:rPr lang="en-US" sz="1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disposal of homocysteine</a:t>
            </a:r>
            <a:r>
              <a:rPr lang="en-US" sz="1800" b="1" dirty="0">
                <a:solidFill>
                  <a:srgbClr val="0000FF"/>
                </a:solidFill>
              </a:rPr>
              <a:t>:</a:t>
            </a:r>
            <a:endParaRPr lang="en-US" sz="1800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1400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sz="1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Homocysteine </a:t>
            </a:r>
            <a:r>
              <a:rPr lang="en-US" sz="1400" dirty="0" smtClean="0">
                <a:solidFill>
                  <a:srgbClr val="0000FF"/>
                </a:solidFill>
              </a:rPr>
              <a:t>is produced from metabolism of amino acid methionine Then, it is metabolized into amino acid cysteine by:                                          </a:t>
            </a:r>
            <a:endParaRPr lang="en-US" sz="1400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sz="1400" dirty="0">
                <a:solidFill>
                  <a:srgbClr val="0000FF"/>
                </a:solidFill>
              </a:rPr>
              <a:t>                                    </a:t>
            </a:r>
            <a:r>
              <a:rPr lang="en-US" sz="1400" dirty="0" smtClean="0">
                <a:solidFill>
                  <a:srgbClr val="0000FF"/>
                </a:solidFill>
              </a:rPr>
              <a:t>          </a:t>
            </a:r>
            <a:r>
              <a:rPr lang="en-US" sz="1400" i="1" dirty="0" smtClean="0">
                <a:solidFill>
                  <a:srgbClr val="0000FF"/>
                </a:solidFill>
              </a:rPr>
              <a:t>Cystathionine Synthase</a:t>
            </a: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PLP </a:t>
            </a:r>
            <a:r>
              <a:rPr lang="en-US" sz="1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(B</a:t>
            </a:r>
            <a:r>
              <a:rPr lang="en-US" sz="1400" b="1" i="1" baseline="-25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r>
              <a:rPr lang="en-US" sz="1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sz="14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sz="1400" dirty="0">
                <a:solidFill>
                  <a:srgbClr val="0000FF"/>
                </a:solidFill>
              </a:rPr>
              <a:t>  </a:t>
            </a:r>
            <a:r>
              <a:rPr lang="en-US" sz="1400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Homocysteine</a:t>
            </a:r>
            <a:r>
              <a:rPr lang="en-US" sz="1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+   Serine                                                      Cystathionine 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rgbClr val="0000FF"/>
                </a:solidFill>
              </a:rPr>
              <a:t> </a:t>
            </a:r>
            <a:endParaRPr lang="en-US" sz="1400" dirty="0">
              <a:solidFill>
                <a:srgbClr val="0000FF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sz="1400" dirty="0">
                <a:solidFill>
                  <a:srgbClr val="0000FF"/>
                </a:solidFill>
              </a:rPr>
              <a:t>                            </a:t>
            </a:r>
            <a:r>
              <a:rPr lang="en-US" sz="1400" i="1" dirty="0">
                <a:solidFill>
                  <a:srgbClr val="0000FF"/>
                </a:solidFill>
              </a:rPr>
              <a:t>   </a:t>
            </a:r>
            <a:r>
              <a:rPr lang="en-US" sz="1400" i="1" dirty="0" smtClean="0">
                <a:solidFill>
                  <a:srgbClr val="0000FF"/>
                </a:solidFill>
              </a:rPr>
              <a:t>      </a:t>
            </a:r>
            <a:r>
              <a:rPr lang="en-US" sz="1400" i="1" dirty="0" err="1" smtClean="0">
                <a:solidFill>
                  <a:srgbClr val="0000FF"/>
                </a:solidFill>
              </a:rPr>
              <a:t>Cystathioninase</a:t>
            </a:r>
            <a:r>
              <a:rPr lang="en-US" sz="1400" dirty="0" smtClean="0">
                <a:solidFill>
                  <a:srgbClr val="0000FF"/>
                </a:solidFill>
              </a:rPr>
              <a:t>  </a:t>
            </a:r>
            <a:r>
              <a:rPr lang="en-US" sz="14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PLP </a:t>
            </a:r>
            <a:r>
              <a:rPr lang="en-US" sz="1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14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sz="1400" b="1" i="1" baseline="-25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r>
              <a:rPr lang="en-US" sz="14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sz="14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sz="1400" dirty="0" smtClean="0">
                <a:solidFill>
                  <a:srgbClr val="0000FF"/>
                </a:solidFill>
              </a:rPr>
              <a:t> Cystathionine                                                    </a:t>
            </a:r>
            <a:r>
              <a:rPr lang="en-US" sz="1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cysteine</a:t>
            </a:r>
            <a:r>
              <a:rPr lang="en-US" sz="1400" dirty="0" smtClean="0">
                <a:solidFill>
                  <a:srgbClr val="0000FF"/>
                </a:solidFill>
              </a:rPr>
              <a:t>   +   </a:t>
            </a:r>
            <a:r>
              <a:rPr lang="en-US" sz="1400" dirty="0" smtClean="0">
                <a:solidFill>
                  <a:srgbClr val="0000FF"/>
                </a:solidFill>
                <a:latin typeface="Symbol" pitchFamily="18" charset="2"/>
              </a:rPr>
              <a:t>a</a:t>
            </a:r>
            <a:r>
              <a:rPr lang="en-US" sz="1400" dirty="0" smtClean="0">
                <a:solidFill>
                  <a:srgbClr val="0000FF"/>
                </a:solidFill>
              </a:rPr>
              <a:t>-</a:t>
            </a:r>
            <a:r>
              <a:rPr lang="en-US" sz="1400" dirty="0" err="1" smtClean="0">
                <a:solidFill>
                  <a:srgbClr val="0000FF"/>
                </a:solidFill>
              </a:rPr>
              <a:t>ketobutyrate</a:t>
            </a:r>
            <a:r>
              <a:rPr lang="en-US" sz="1400" b="1" i="1" dirty="0" smtClean="0">
                <a:solidFill>
                  <a:srgbClr val="0000FF"/>
                </a:solidFill>
              </a:rPr>
              <a:t>    </a:t>
            </a:r>
            <a:r>
              <a:rPr lang="en-US" sz="1400" dirty="0" smtClean="0">
                <a:solidFill>
                  <a:srgbClr val="0000FF"/>
                </a:solidFill>
              </a:rPr>
              <a:t>+    NH3</a:t>
            </a:r>
          </a:p>
          <a:p>
            <a:pPr marL="0" indent="0">
              <a:buNone/>
            </a:pPr>
            <a:endParaRPr lang="en-US" sz="1400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1400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1400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1400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1400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1400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1400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1400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1400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1400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1400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sz="1800" b="1" dirty="0">
                <a:solidFill>
                  <a:srgbClr val="0000FF"/>
                </a:solidFill>
              </a:rPr>
              <a:t>N.B</a:t>
            </a:r>
            <a:r>
              <a:rPr lang="en-US" sz="1800" dirty="0">
                <a:solidFill>
                  <a:srgbClr val="0000FF"/>
                </a:solidFill>
              </a:rPr>
              <a:t>: The other pathway for homocysteine is conversion to </a:t>
            </a:r>
            <a:r>
              <a:rPr lang="en-US" sz="1800" dirty="0" smtClean="0">
                <a:solidFill>
                  <a:srgbClr val="0000FF"/>
                </a:solidFill>
              </a:rPr>
              <a:t>methionine </a:t>
            </a:r>
            <a:r>
              <a:rPr lang="en-US" sz="1800" dirty="0">
                <a:solidFill>
                  <a:srgbClr val="0000FF"/>
                </a:solidFill>
              </a:rPr>
              <a:t>by homocysteine </a:t>
            </a:r>
            <a:r>
              <a:rPr lang="en-US" sz="1800" dirty="0" smtClean="0">
                <a:solidFill>
                  <a:srgbClr val="0000FF"/>
                </a:solidFill>
              </a:rPr>
              <a:t>methyltransferase </a:t>
            </a:r>
            <a:r>
              <a:rPr lang="en-US" sz="1800" dirty="0">
                <a:solidFill>
                  <a:srgbClr val="0000FF"/>
                </a:solidFill>
              </a:rPr>
              <a:t>(coenzyme: </a:t>
            </a:r>
            <a:r>
              <a:rPr lang="en-US" sz="1800" dirty="0" err="1">
                <a:solidFill>
                  <a:srgbClr val="0000FF"/>
                </a:solidFill>
              </a:rPr>
              <a:t>methylcobalamin</a:t>
            </a:r>
            <a:r>
              <a:rPr lang="en-US" sz="1800" dirty="0">
                <a:solidFill>
                  <a:srgbClr val="0000FF"/>
                </a:solidFill>
              </a:rPr>
              <a:t>, B12</a:t>
            </a:r>
            <a:r>
              <a:rPr lang="en-US" sz="1800" dirty="0" smtClean="0">
                <a:solidFill>
                  <a:srgbClr val="0000FF"/>
                </a:solidFill>
              </a:rPr>
              <a:t>).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Defect in homocysteine metabolism leads to accumulation of homocysteine that predisposes in atherosclerosis</a:t>
            </a:r>
            <a:endParaRPr lang="en-US" sz="1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1800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362200" y="1676400"/>
            <a:ext cx="1828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447800" y="2514600"/>
            <a:ext cx="1828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895600"/>
            <a:ext cx="62484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757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6388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45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Clinical indications for pyridoxine:</a:t>
            </a:r>
            <a:endParaRPr lang="en-US" sz="45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lvl="0" indent="0">
              <a:buNone/>
            </a:pPr>
            <a:r>
              <a:rPr 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Isoniazid</a:t>
            </a:r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(</a:t>
            </a:r>
            <a:r>
              <a:rPr lang="en-US" dirty="0" err="1">
                <a:solidFill>
                  <a:srgbClr val="0000FF"/>
                </a:solidFill>
              </a:rPr>
              <a:t>izonicotinic</a:t>
            </a:r>
            <a:r>
              <a:rPr lang="en-US" dirty="0">
                <a:solidFill>
                  <a:srgbClr val="0000FF"/>
                </a:solidFill>
              </a:rPr>
              <a:t> acid </a:t>
            </a:r>
            <a:r>
              <a:rPr lang="en-US" dirty="0" err="1">
                <a:solidFill>
                  <a:srgbClr val="0000FF"/>
                </a:solidFill>
              </a:rPr>
              <a:t>hydrazide</a:t>
            </a:r>
            <a:r>
              <a:rPr lang="en-US" dirty="0">
                <a:solidFill>
                  <a:srgbClr val="0000FF"/>
                </a:solidFill>
              </a:rPr>
              <a:t>)</a:t>
            </a: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</a:rPr>
              <a:t>    An </a:t>
            </a:r>
            <a:r>
              <a:rPr lang="en-US" dirty="0" smtClean="0">
                <a:solidFill>
                  <a:srgbClr val="0000FF"/>
                </a:solidFill>
              </a:rPr>
              <a:t>anti-</a:t>
            </a:r>
            <a:r>
              <a:rPr lang="en-US" dirty="0" err="1" smtClean="0">
                <a:solidFill>
                  <a:srgbClr val="0000FF"/>
                </a:solidFill>
              </a:rPr>
              <a:t>tuberculous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drug that can bind with PLP forming an inactive </a:t>
            </a: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</a:rPr>
              <a:t>    derivative,  leading to </a:t>
            </a:r>
            <a:r>
              <a:rPr lang="en-US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vitamin B</a:t>
            </a:r>
            <a:r>
              <a:rPr lang="en-US" u="sng" baseline="-25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r>
              <a:rPr lang="en-US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deficiency</a:t>
            </a:r>
            <a:endParaRPr lang="en-US" u="sng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</a:rPr>
              <a:t>    Accordingly, B</a:t>
            </a:r>
            <a:r>
              <a:rPr lang="en-US" baseline="-25000" dirty="0">
                <a:solidFill>
                  <a:srgbClr val="0000FF"/>
                </a:solidFill>
              </a:rPr>
              <a:t>6</a:t>
            </a:r>
            <a:r>
              <a:rPr lang="en-US" dirty="0">
                <a:solidFill>
                  <a:srgbClr val="0000FF"/>
                </a:solidFill>
              </a:rPr>
              <a:t> should be supplied with isoniazid treatment.</a:t>
            </a: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</a:rPr>
              <a:t> </a:t>
            </a:r>
          </a:p>
          <a:p>
            <a:pPr marL="0" lvl="0" indent="0">
              <a:buNone/>
            </a:pPr>
            <a:r>
              <a:rPr 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Dietary deficiency of pyridoxine</a:t>
            </a:r>
            <a:r>
              <a:rPr lang="en-US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are </a:t>
            </a:r>
            <a:r>
              <a:rPr lang="en-US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rare</a:t>
            </a:r>
            <a:r>
              <a:rPr lang="en-US" dirty="0">
                <a:solidFill>
                  <a:srgbClr val="0000FF"/>
                </a:solidFill>
              </a:rPr>
              <a:t> but seen in:</a:t>
            </a: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</a:rPr>
              <a:t>                    </a:t>
            </a:r>
            <a:r>
              <a:rPr lang="en-US" dirty="0" smtClean="0">
                <a:solidFill>
                  <a:srgbClr val="0000FF"/>
                </a:solidFill>
              </a:rPr>
              <a:t>New </a:t>
            </a:r>
            <a:r>
              <a:rPr lang="en-US" dirty="0">
                <a:solidFill>
                  <a:srgbClr val="0000FF"/>
                </a:solidFill>
              </a:rPr>
              <a:t>born infants fed formulas low in B</a:t>
            </a:r>
            <a:r>
              <a:rPr lang="en-US" baseline="-25000" dirty="0">
                <a:solidFill>
                  <a:srgbClr val="0000FF"/>
                </a:solidFill>
              </a:rPr>
              <a:t>6</a:t>
            </a:r>
            <a:r>
              <a:rPr lang="en-US" dirty="0">
                <a:solidFill>
                  <a:srgbClr val="0000FF"/>
                </a:solidFill>
              </a:rPr>
              <a:t>.</a:t>
            </a: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</a:rPr>
              <a:t>                    </a:t>
            </a:r>
            <a:r>
              <a:rPr lang="en-US" dirty="0" smtClean="0">
                <a:solidFill>
                  <a:srgbClr val="0000FF"/>
                </a:solidFill>
              </a:rPr>
              <a:t>Women </a:t>
            </a:r>
            <a:r>
              <a:rPr lang="en-US" dirty="0">
                <a:solidFill>
                  <a:srgbClr val="0000FF"/>
                </a:solidFill>
              </a:rPr>
              <a:t>taking oral contraceptives</a:t>
            </a: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</a:rPr>
              <a:t>                    A</a:t>
            </a:r>
            <a:r>
              <a:rPr lang="en-US" dirty="0" smtClean="0">
                <a:solidFill>
                  <a:srgbClr val="0000FF"/>
                </a:solidFill>
              </a:rPr>
              <a:t>lcoholics</a:t>
            </a:r>
            <a:endParaRPr lang="en-US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</a:rPr>
              <a:t> </a:t>
            </a:r>
          </a:p>
          <a:p>
            <a:pPr marL="0" lvl="0" indent="0">
              <a:buNone/>
            </a:pPr>
            <a:endParaRPr lang="en-US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>
              <a:buNone/>
            </a:pPr>
            <a:endParaRPr lang="en-US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>
              <a:buNone/>
            </a:pPr>
            <a:endParaRPr lang="en-US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>
              <a:buNone/>
            </a:pPr>
            <a:endParaRPr lang="en-US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>
              <a:buNone/>
            </a:pP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Toxicity </a:t>
            </a:r>
            <a:r>
              <a:rPr 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pyridoxine</a:t>
            </a:r>
            <a:r>
              <a:rPr lang="en-US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is manifested by </a:t>
            </a:r>
            <a:r>
              <a:rPr lang="en-US" i="1" dirty="0">
                <a:solidFill>
                  <a:srgbClr val="0000FF"/>
                </a:solidFill>
              </a:rPr>
              <a:t>neurological symptoms</a:t>
            </a:r>
            <a:r>
              <a:rPr lang="en-US" dirty="0">
                <a:solidFill>
                  <a:srgbClr val="0000FF"/>
                </a:solidFill>
              </a:rPr>
              <a:t> at intakes more than 2 g/day.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21" t="35354" r="8030" b="26262"/>
          <a:stretch/>
        </p:blipFill>
        <p:spPr bwMode="auto">
          <a:xfrm>
            <a:off x="651164" y="4267200"/>
            <a:ext cx="7758545" cy="1316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614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Vitamins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 smtClean="0">
                <a:solidFill>
                  <a:srgbClr val="0000FF"/>
                </a:solidFill>
              </a:rPr>
              <a:t>Vitamins </a:t>
            </a:r>
            <a:r>
              <a:rPr lang="en-US" dirty="0">
                <a:solidFill>
                  <a:srgbClr val="0000FF"/>
                </a:solidFill>
              </a:rPr>
              <a:t>are chemically unrelated organic compounds that </a:t>
            </a:r>
            <a:r>
              <a:rPr lang="en-US" b="1" dirty="0">
                <a:solidFill>
                  <a:srgbClr val="0000FF"/>
                </a:solidFill>
              </a:rPr>
              <a:t>cannot be</a:t>
            </a:r>
            <a:r>
              <a:rPr lang="en-US" dirty="0">
                <a:solidFill>
                  <a:srgbClr val="0000FF"/>
                </a:solidFill>
              </a:rPr>
              <a:t> synthesized by humans, and therefore </a:t>
            </a:r>
            <a:r>
              <a:rPr lang="en-US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must be supplied by the diet</a:t>
            </a:r>
            <a:r>
              <a:rPr lang="en-US" dirty="0">
                <a:solidFill>
                  <a:srgbClr val="0000FF"/>
                </a:solidFill>
              </a:rPr>
              <a:t>.</a:t>
            </a:r>
          </a:p>
          <a:p>
            <a:pPr marL="0" lvl="0" indent="0">
              <a:lnSpc>
                <a:spcPct val="120000"/>
              </a:lnSpc>
              <a:buNone/>
            </a:pPr>
            <a:r>
              <a:rPr lang="en-US" dirty="0">
                <a:solidFill>
                  <a:srgbClr val="0000FF"/>
                </a:solidFill>
              </a:rPr>
              <a:t>Vitamins are required to perform specific cellular functions.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>
                <a:solidFill>
                  <a:srgbClr val="0000FF"/>
                </a:solidFill>
              </a:rPr>
              <a:t> </a:t>
            </a:r>
          </a:p>
          <a:p>
            <a:pPr marL="0" lvl="0" indent="0">
              <a:lnSpc>
                <a:spcPct val="120000"/>
              </a:lnSpc>
              <a:buNone/>
            </a:pPr>
            <a:r>
              <a:rPr lang="en-US" dirty="0">
                <a:solidFill>
                  <a:srgbClr val="0000FF"/>
                </a:solidFill>
              </a:rPr>
              <a:t>Many of the </a:t>
            </a:r>
            <a:r>
              <a:rPr lang="en-US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water-soluble vitamins</a:t>
            </a:r>
            <a:r>
              <a:rPr lang="en-US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are </a:t>
            </a:r>
            <a:r>
              <a:rPr lang="en-US" b="1" dirty="0">
                <a:solidFill>
                  <a:srgbClr val="0000FF"/>
                </a:solidFill>
              </a:rPr>
              <a:t>precursors of coenzymes</a:t>
            </a:r>
            <a:r>
              <a:rPr lang="en-US" dirty="0">
                <a:solidFill>
                  <a:srgbClr val="0000FF"/>
                </a:solidFill>
              </a:rPr>
              <a:t> for the enzymes of intermediary metabolism.</a:t>
            </a: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</a:rPr>
              <a:t> </a:t>
            </a:r>
          </a:p>
          <a:p>
            <a:pPr marL="0" lvl="0" indent="0">
              <a:lnSpc>
                <a:spcPct val="120000"/>
              </a:lnSpc>
              <a:buNone/>
            </a:pPr>
            <a:r>
              <a:rPr lang="en-US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Only vitamin K </a:t>
            </a:r>
            <a:r>
              <a:rPr lang="en-US" dirty="0">
                <a:solidFill>
                  <a:srgbClr val="0000FF"/>
                </a:solidFill>
              </a:rPr>
              <a:t>of the </a:t>
            </a:r>
            <a:r>
              <a:rPr lang="en-US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fat-soluble vitamins</a:t>
            </a:r>
            <a:r>
              <a:rPr lang="en-US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has a coenzyme function.</a:t>
            </a:r>
          </a:p>
          <a:p>
            <a:pPr marL="0" lvl="0" indent="0">
              <a:lnSpc>
                <a:spcPct val="120000"/>
              </a:lnSpc>
              <a:buNone/>
            </a:pPr>
            <a:r>
              <a:rPr lang="en-US" dirty="0">
                <a:solidFill>
                  <a:srgbClr val="0000FF"/>
                </a:solidFill>
              </a:rPr>
              <a:t>Fat soluble vitamins are released, absorbed </a:t>
            </a:r>
            <a:r>
              <a:rPr lang="en-US" dirty="0" smtClean="0">
                <a:solidFill>
                  <a:srgbClr val="0000FF"/>
                </a:solidFill>
              </a:rPr>
              <a:t>&amp; transported </a:t>
            </a:r>
            <a:r>
              <a:rPr lang="en-US" dirty="0">
                <a:solidFill>
                  <a:srgbClr val="0000FF"/>
                </a:solidFill>
              </a:rPr>
              <a:t>with the fat of </a:t>
            </a:r>
            <a:endParaRPr lang="en-US" dirty="0" smtClean="0">
              <a:solidFill>
                <a:srgbClr val="0000FF"/>
              </a:solidFill>
            </a:endParaRPr>
          </a:p>
          <a:p>
            <a:pPr marL="0" lvl="0" indent="0">
              <a:lnSpc>
                <a:spcPct val="120000"/>
              </a:lnSpc>
              <a:buNone/>
            </a:pPr>
            <a:r>
              <a:rPr lang="en-US" dirty="0" smtClean="0">
                <a:solidFill>
                  <a:srgbClr val="0000FF"/>
                </a:solidFill>
              </a:rPr>
              <a:t>the </a:t>
            </a:r>
            <a:r>
              <a:rPr lang="en-US" dirty="0">
                <a:solidFill>
                  <a:srgbClr val="0000FF"/>
                </a:solidFill>
              </a:rPr>
              <a:t>diet.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 smtClean="0">
                <a:solidFill>
                  <a:srgbClr val="0000FF"/>
                </a:solidFill>
              </a:rPr>
              <a:t>They </a:t>
            </a:r>
            <a:r>
              <a:rPr lang="en-US" dirty="0">
                <a:solidFill>
                  <a:srgbClr val="0000FF"/>
                </a:solidFill>
              </a:rPr>
              <a:t>are </a:t>
            </a:r>
            <a:r>
              <a:rPr lang="en-US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</a:t>
            </a:r>
            <a:r>
              <a:rPr lang="en-US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readily excreted in urine. </a:t>
            </a:r>
            <a:endParaRPr lang="en-US" dirty="0" smtClean="0">
              <a:solidFill>
                <a:srgbClr val="0000FF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dirty="0" smtClean="0">
                <a:solidFill>
                  <a:srgbClr val="0000FF"/>
                </a:solidFill>
              </a:rPr>
              <a:t>Significant </a:t>
            </a:r>
            <a:r>
              <a:rPr lang="en-US" dirty="0">
                <a:solidFill>
                  <a:srgbClr val="0000FF"/>
                </a:solidFill>
              </a:rPr>
              <a:t>amounts are 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stored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in the liver </a:t>
            </a:r>
            <a:r>
              <a:rPr lang="en-US" dirty="0" smtClean="0">
                <a:solidFill>
                  <a:srgbClr val="0000FF"/>
                </a:solidFill>
              </a:rPr>
              <a:t>&amp; adipose </a:t>
            </a:r>
            <a:r>
              <a:rPr lang="en-US" dirty="0">
                <a:solidFill>
                  <a:srgbClr val="0000FF"/>
                </a:solidFill>
              </a:rPr>
              <a:t>tissue.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23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Fat Soluble Vitamins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2490519"/>
            <a:ext cx="8305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Vitamin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sz="2000" dirty="0" smtClean="0"/>
              <a:t>:  </a:t>
            </a:r>
            <a:r>
              <a:rPr lang="en-US" sz="2000" dirty="0" smtClean="0">
                <a:solidFill>
                  <a:srgbClr val="0000FF"/>
                </a:solidFill>
              </a:rPr>
              <a:t>is studied in the </a:t>
            </a: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CNS Block</a:t>
            </a:r>
          </a:p>
          <a:p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Vitamin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en-US" sz="2000" dirty="0" smtClean="0"/>
              <a:t>:  </a:t>
            </a:r>
            <a:r>
              <a:rPr lang="en-US" sz="2000" dirty="0" smtClean="0">
                <a:solidFill>
                  <a:srgbClr val="0000FF"/>
                </a:solidFill>
              </a:rPr>
              <a:t>is studied in </a:t>
            </a: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Endocrine , Urinary &amp; Musculoskeletal Blocks</a:t>
            </a:r>
          </a:p>
          <a:p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Vitamin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en-US" sz="2000" dirty="0" smtClean="0"/>
              <a:t> : </a:t>
            </a:r>
            <a:r>
              <a:rPr lang="en-US" sz="2000" dirty="0" smtClean="0">
                <a:solidFill>
                  <a:srgbClr val="0000FF"/>
                </a:solidFill>
              </a:rPr>
              <a:t>is studied in the </a:t>
            </a:r>
            <a:r>
              <a:rPr lang="en-US" sz="20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Heme</a:t>
            </a: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-Immune Block</a:t>
            </a:r>
          </a:p>
          <a:p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Vitamin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sz="2000" dirty="0" smtClean="0"/>
              <a:t>:  </a:t>
            </a:r>
            <a:r>
              <a:rPr lang="en-US" sz="2000" dirty="0" smtClean="0">
                <a:solidFill>
                  <a:srgbClr val="0000FF"/>
                </a:solidFill>
              </a:rPr>
              <a:t>is studied in the </a:t>
            </a: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current lecture (GIT Block)</a:t>
            </a:r>
            <a:endParaRPr lang="en-US" sz="20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2680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Verdana" pitchFamily="34" charset="0"/>
              </a:rPr>
              <a:t/>
            </a:r>
            <a:br>
              <a:rPr lang="en-US" b="1" dirty="0" smtClean="0">
                <a:solidFill>
                  <a:srgbClr val="FF0000"/>
                </a:solidFill>
                <a:latin typeface="Verdana" pitchFamily="34" charset="0"/>
              </a:rPr>
            </a:b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Vitamin E</a:t>
            </a:r>
            <a:b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</a:b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219200"/>
            <a:ext cx="8458200" cy="2362200"/>
          </a:xfrm>
        </p:spPr>
        <p:txBody>
          <a:bodyPr>
            <a:normAutofit/>
          </a:bodyPr>
          <a:lstStyle/>
          <a:p>
            <a:pPr algn="l" rtl="0"/>
            <a:r>
              <a:rPr lang="en-US" sz="1800" dirty="0" smtClean="0">
                <a:solidFill>
                  <a:srgbClr val="0000FF"/>
                </a:solidFill>
              </a:rPr>
              <a:t>E </a:t>
            </a:r>
            <a:r>
              <a:rPr lang="en-US" sz="1800" dirty="0">
                <a:solidFill>
                  <a:srgbClr val="0000FF"/>
                </a:solidFill>
              </a:rPr>
              <a:t>vitamins consist of </a:t>
            </a:r>
            <a:r>
              <a:rPr lang="en-US" sz="1800" b="1" dirty="0">
                <a:solidFill>
                  <a:srgbClr val="0000FF"/>
                </a:solidFill>
                <a:latin typeface="Verdana" pitchFamily="34" charset="0"/>
              </a:rPr>
              <a:t>8</a:t>
            </a:r>
            <a:r>
              <a:rPr lang="en-US" sz="1800" dirty="0">
                <a:solidFill>
                  <a:srgbClr val="0000FF"/>
                </a:solidFill>
              </a:rPr>
              <a:t> naturally occurring tocopherols, of which </a:t>
            </a:r>
            <a:r>
              <a:rPr lang="en-US" sz="1800" b="1" dirty="0">
                <a:solidFill>
                  <a:srgbClr val="0000FF"/>
                </a:solidFill>
                <a:latin typeface="Symbol" pitchFamily="18" charset="2"/>
              </a:rPr>
              <a:t></a:t>
            </a:r>
            <a:r>
              <a:rPr lang="en-US" sz="1800" b="1" dirty="0">
                <a:solidFill>
                  <a:srgbClr val="0000FF"/>
                </a:solidFill>
              </a:rPr>
              <a:t>- </a:t>
            </a:r>
            <a:r>
              <a:rPr lang="en-US" sz="1800" b="1" dirty="0">
                <a:solidFill>
                  <a:srgbClr val="0000FF"/>
                </a:solidFill>
                <a:latin typeface="Verdana" pitchFamily="34" charset="0"/>
              </a:rPr>
              <a:t>tocopherol</a:t>
            </a:r>
            <a:r>
              <a:rPr lang="en-US" sz="1800" dirty="0">
                <a:solidFill>
                  <a:srgbClr val="0000FF"/>
                </a:solidFill>
              </a:rPr>
              <a:t> is the most active.</a:t>
            </a:r>
          </a:p>
          <a:p>
            <a:pPr algn="l" rtl="0"/>
            <a:r>
              <a:rPr lang="en-US" sz="1800" dirty="0" smtClean="0">
                <a:solidFill>
                  <a:srgbClr val="0000FF"/>
                </a:solidFill>
              </a:rPr>
              <a:t>The </a:t>
            </a:r>
            <a:r>
              <a:rPr lang="en-US" sz="1800" b="1" dirty="0">
                <a:solidFill>
                  <a:srgbClr val="0000FF"/>
                </a:solidFill>
                <a:latin typeface="Verdana" pitchFamily="34" charset="0"/>
              </a:rPr>
              <a:t>primary function</a:t>
            </a:r>
            <a:r>
              <a:rPr lang="en-US" sz="1800" dirty="0">
                <a:solidFill>
                  <a:srgbClr val="0000FF"/>
                </a:solidFill>
              </a:rPr>
              <a:t> of vitamin E is an </a:t>
            </a:r>
            <a:r>
              <a:rPr lang="en-US" sz="1800" b="1" dirty="0">
                <a:solidFill>
                  <a:srgbClr val="0000FF"/>
                </a:solidFill>
                <a:latin typeface="Verdana" pitchFamily="34" charset="0"/>
              </a:rPr>
              <a:t>antioxidant</a:t>
            </a:r>
            <a:r>
              <a:rPr lang="en-US" sz="1800" dirty="0">
                <a:solidFill>
                  <a:srgbClr val="0000FF"/>
                </a:solidFill>
              </a:rPr>
              <a:t> in prevention of the </a:t>
            </a:r>
            <a:r>
              <a:rPr lang="en-US" sz="1800" dirty="0" err="1">
                <a:solidFill>
                  <a:srgbClr val="0000FF"/>
                </a:solidFill>
              </a:rPr>
              <a:t>nonenzymic</a:t>
            </a:r>
            <a:r>
              <a:rPr lang="en-US" sz="1800" dirty="0">
                <a:solidFill>
                  <a:srgbClr val="0000FF"/>
                </a:solidFill>
              </a:rPr>
              <a:t> oxidation of cell components as polyunsaturated fatty acids by molecular O</a:t>
            </a:r>
            <a:r>
              <a:rPr lang="en-US" sz="1800" baseline="-25000" dirty="0">
                <a:solidFill>
                  <a:srgbClr val="0000FF"/>
                </a:solidFill>
              </a:rPr>
              <a:t>2 </a:t>
            </a:r>
            <a:r>
              <a:rPr lang="en-US" sz="1800" dirty="0">
                <a:solidFill>
                  <a:srgbClr val="0000FF"/>
                </a:solidFill>
              </a:rPr>
              <a:t>&amp; free radicals.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81000" y="3886201"/>
            <a:ext cx="8686800" cy="28193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Distribution &amp; requirements of vitamin E:</a:t>
            </a:r>
          </a:p>
          <a:p>
            <a:r>
              <a:rPr lang="en-US" sz="2000" dirty="0" smtClean="0">
                <a:solidFill>
                  <a:srgbClr val="0000FF"/>
                </a:solidFill>
                <a:latin typeface="Verdana" pitchFamily="34" charset="0"/>
              </a:rPr>
              <a:t>Vegetable oils</a:t>
            </a:r>
            <a:r>
              <a:rPr lang="en-US" sz="2000" dirty="0" smtClean="0">
                <a:solidFill>
                  <a:srgbClr val="0000FF"/>
                </a:solidFill>
              </a:rPr>
              <a:t> are </a:t>
            </a:r>
            <a:r>
              <a:rPr lang="en-US" sz="2000" dirty="0" smtClean="0">
                <a:solidFill>
                  <a:srgbClr val="0000FF"/>
                </a:solidFill>
                <a:latin typeface="Verdana" pitchFamily="34" charset="0"/>
              </a:rPr>
              <a:t>rich</a:t>
            </a:r>
            <a:r>
              <a:rPr lang="en-US" sz="2000" dirty="0" smtClean="0">
                <a:solidFill>
                  <a:srgbClr val="0000FF"/>
                </a:solidFill>
              </a:rPr>
              <a:t> sources                (plant sources)</a:t>
            </a:r>
          </a:p>
          <a:p>
            <a:r>
              <a:rPr lang="en-US" sz="2000" dirty="0" smtClean="0">
                <a:solidFill>
                  <a:srgbClr val="0000FF"/>
                </a:solidFill>
                <a:latin typeface="Verdana" pitchFamily="34" charset="0"/>
              </a:rPr>
              <a:t>Liver </a:t>
            </a:r>
            <a:r>
              <a:rPr lang="en-US" sz="2000" dirty="0" smtClean="0">
                <a:solidFill>
                  <a:srgbClr val="0000FF"/>
                </a:solidFill>
              </a:rPr>
              <a:t>&amp; </a:t>
            </a:r>
            <a:r>
              <a:rPr lang="en-US" sz="2000" dirty="0" smtClean="0">
                <a:solidFill>
                  <a:srgbClr val="0000FF"/>
                </a:solidFill>
                <a:latin typeface="Verdana" pitchFamily="34" charset="0"/>
              </a:rPr>
              <a:t>eggs</a:t>
            </a:r>
            <a:r>
              <a:rPr lang="en-US" sz="2000" dirty="0" smtClean="0">
                <a:solidFill>
                  <a:srgbClr val="0000FF"/>
                </a:solidFill>
              </a:rPr>
              <a:t> contain </a:t>
            </a:r>
            <a:r>
              <a:rPr lang="en-US" sz="2000" dirty="0" smtClean="0">
                <a:solidFill>
                  <a:srgbClr val="0000FF"/>
                </a:solidFill>
                <a:latin typeface="Verdana" pitchFamily="34" charset="0"/>
              </a:rPr>
              <a:t>moderate</a:t>
            </a:r>
            <a:r>
              <a:rPr lang="en-US" sz="2000" dirty="0" smtClean="0">
                <a:solidFill>
                  <a:srgbClr val="0000FF"/>
                </a:solidFill>
              </a:rPr>
              <a:t> amounts (animal sources)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b="1" dirty="0" smtClean="0">
                <a:solidFill>
                  <a:srgbClr val="0000FF"/>
                </a:solidFill>
                <a:latin typeface="Verdana" pitchFamily="34" charset="0"/>
              </a:rPr>
              <a:t>RDA</a:t>
            </a:r>
            <a:r>
              <a:rPr lang="en-US" sz="2000" dirty="0" smtClean="0">
                <a:solidFill>
                  <a:srgbClr val="0000FF"/>
                </a:solidFill>
                <a:latin typeface="Verdana" pitchFamily="34" charset="0"/>
              </a:rPr>
              <a:t> for </a:t>
            </a:r>
            <a:r>
              <a:rPr lang="en-US" sz="2000" dirty="0" smtClean="0">
                <a:solidFill>
                  <a:srgbClr val="0000FF"/>
                </a:solidFill>
                <a:latin typeface="Symbol" pitchFamily="18" charset="2"/>
              </a:rPr>
              <a:t>a</a:t>
            </a:r>
            <a:r>
              <a:rPr lang="en-US" sz="2000" dirty="0" smtClean="0">
                <a:solidFill>
                  <a:srgbClr val="0000FF"/>
                </a:solidFill>
                <a:latin typeface="Verdana" pitchFamily="34" charset="0"/>
              </a:rPr>
              <a:t>-tocopherol</a:t>
            </a:r>
            <a:r>
              <a:rPr lang="en-US" sz="2000" dirty="0" smtClean="0">
                <a:solidFill>
                  <a:srgbClr val="0000FF"/>
                </a:solidFill>
              </a:rPr>
              <a:t> is       10  mg for men </a:t>
            </a:r>
          </a:p>
          <a:p>
            <a:pPr>
              <a:buFontTx/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                                                                   8   mg for women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Requirement is increased with increased intake of polyunsaturated fatty acids.</a:t>
            </a:r>
            <a:endParaRPr lang="en-US" sz="2000" dirty="0">
              <a:solidFill>
                <a:srgbClr val="0000FF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2405062"/>
            <a:ext cx="1905000" cy="216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21927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8601"/>
            <a:ext cx="8686800" cy="2895600"/>
          </a:xfrm>
        </p:spPr>
        <p:txBody>
          <a:bodyPr>
            <a:normAutofit/>
          </a:bodyPr>
          <a:lstStyle/>
          <a:p>
            <a:pPr rtl="0">
              <a:buFontTx/>
              <a:buNone/>
            </a:pPr>
            <a:r>
              <a:rPr lang="en-US" sz="2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Deficiency of vitamin </a:t>
            </a:r>
            <a:r>
              <a:rPr 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E</a:t>
            </a:r>
          </a:p>
          <a:p>
            <a:pPr rtl="0">
              <a:buFontTx/>
              <a:buNone/>
            </a:pPr>
            <a:endParaRPr lang="en-US" sz="2000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  <a:p>
            <a:pPr algn="l" rtl="0"/>
            <a:r>
              <a:rPr lang="en-US" sz="2000" dirty="0" smtClean="0">
                <a:solidFill>
                  <a:srgbClr val="0000FF"/>
                </a:solidFill>
              </a:rPr>
              <a:t>Deficiency </a:t>
            </a:r>
            <a:r>
              <a:rPr lang="en-US" sz="2000" dirty="0">
                <a:solidFill>
                  <a:srgbClr val="0000FF"/>
                </a:solidFill>
              </a:rPr>
              <a:t>of vitamin E is almost entirely restricted </a:t>
            </a:r>
            <a:r>
              <a:rPr lang="en-US" sz="2000" dirty="0" smtClean="0">
                <a:solidFill>
                  <a:srgbClr val="0000FF"/>
                </a:solidFill>
              </a:rPr>
              <a:t>to </a:t>
            </a:r>
            <a:r>
              <a:rPr lang="en-US" sz="2000" b="1" dirty="0" smtClean="0">
                <a:solidFill>
                  <a:srgbClr val="0000FF"/>
                </a:solidFill>
                <a:latin typeface="Verdana" pitchFamily="34" charset="0"/>
              </a:rPr>
              <a:t>premature infants</a:t>
            </a:r>
            <a:endParaRPr lang="en-US" sz="2000" dirty="0">
              <a:solidFill>
                <a:srgbClr val="0000FF"/>
              </a:solidFill>
            </a:endParaRPr>
          </a:p>
          <a:p>
            <a:pPr algn="l" rtl="0"/>
            <a:r>
              <a:rPr lang="en-US" sz="2000" dirty="0" smtClean="0">
                <a:solidFill>
                  <a:srgbClr val="0000FF"/>
                </a:solidFill>
              </a:rPr>
              <a:t>In </a:t>
            </a:r>
            <a:r>
              <a:rPr lang="en-US" sz="2000" b="1" dirty="0">
                <a:solidFill>
                  <a:srgbClr val="0000FF"/>
                </a:solidFill>
                <a:latin typeface="Verdana" pitchFamily="34" charset="0"/>
              </a:rPr>
              <a:t>adults</a:t>
            </a:r>
            <a:r>
              <a:rPr lang="en-US" sz="2000" dirty="0">
                <a:solidFill>
                  <a:srgbClr val="0000FF"/>
                </a:solidFill>
              </a:rPr>
              <a:t>, it is usually associated with defective </a:t>
            </a:r>
            <a:r>
              <a:rPr lang="en-US" sz="2000" dirty="0" smtClean="0">
                <a:solidFill>
                  <a:srgbClr val="0000FF"/>
                </a:solidFill>
              </a:rPr>
              <a:t>lipid absorption </a:t>
            </a:r>
            <a:r>
              <a:rPr lang="en-US" sz="2000" dirty="0">
                <a:solidFill>
                  <a:srgbClr val="0000FF"/>
                </a:solidFill>
              </a:rPr>
              <a:t>or </a:t>
            </a:r>
            <a:r>
              <a:rPr lang="en-US" sz="2000" dirty="0" smtClean="0">
                <a:solidFill>
                  <a:srgbClr val="0000FF"/>
                </a:solidFill>
              </a:rPr>
              <a:t>transport</a:t>
            </a:r>
            <a:endParaRPr lang="en-US" sz="2000" dirty="0">
              <a:solidFill>
                <a:srgbClr val="0000FF"/>
              </a:solidFill>
            </a:endParaRPr>
          </a:p>
          <a:p>
            <a:pPr algn="l" rtl="0">
              <a:buFontTx/>
              <a:buNone/>
            </a:pPr>
            <a:endParaRPr lang="en-US" sz="2000" dirty="0">
              <a:solidFill>
                <a:srgbClr val="0000FF"/>
              </a:solidFill>
            </a:endParaRPr>
          </a:p>
          <a:p>
            <a:pPr algn="l" rtl="0"/>
            <a:r>
              <a:rPr lang="en-US" sz="2000" b="1" dirty="0">
                <a:solidFill>
                  <a:srgbClr val="0000FF"/>
                </a:solidFill>
                <a:latin typeface="Verdana" pitchFamily="34" charset="0"/>
              </a:rPr>
              <a:t>Signs of vitamin E deficiency</a:t>
            </a:r>
            <a:r>
              <a:rPr lang="en-US" sz="2000" dirty="0">
                <a:solidFill>
                  <a:srgbClr val="0000FF"/>
                </a:solidFill>
              </a:rPr>
              <a:t> include sensitivity of RBCs to </a:t>
            </a:r>
            <a:r>
              <a:rPr lang="en-US" sz="2000" dirty="0" smtClean="0">
                <a:solidFill>
                  <a:srgbClr val="0000FF"/>
                </a:solidFill>
              </a:rPr>
              <a:t>peroxide (</a:t>
            </a:r>
            <a:r>
              <a:rPr lang="en-US" sz="2000" dirty="0" err="1" smtClean="0">
                <a:solidFill>
                  <a:srgbClr val="0000FF"/>
                </a:solidFill>
              </a:rPr>
              <a:t>haemolytic</a:t>
            </a:r>
            <a:r>
              <a:rPr lang="en-US" sz="2000" dirty="0" smtClean="0">
                <a:solidFill>
                  <a:srgbClr val="0000FF"/>
                </a:solidFill>
              </a:rPr>
              <a:t> anemia) </a:t>
            </a:r>
            <a:r>
              <a:rPr lang="en-US" sz="2000" dirty="0">
                <a:solidFill>
                  <a:srgbClr val="0000FF"/>
                </a:solidFill>
              </a:rPr>
              <a:t>&amp; appearance of abnormal cellular </a:t>
            </a:r>
            <a:r>
              <a:rPr lang="en-US" sz="2000" dirty="0" smtClean="0">
                <a:solidFill>
                  <a:srgbClr val="0000FF"/>
                </a:solidFill>
              </a:rPr>
              <a:t>membrane (cellular degeneration). 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3124200"/>
            <a:ext cx="8229600" cy="2895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n-US" dirty="0" smtClean="0"/>
              <a:t> </a:t>
            </a:r>
          </a:p>
          <a:p>
            <a:pPr>
              <a:buFont typeface="Arial" pitchFamily="34" charset="0"/>
              <a:buNone/>
            </a:pPr>
            <a:r>
              <a:rPr lang="en-US" sz="29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Clinical indications</a:t>
            </a:r>
            <a:endParaRPr lang="en-US" sz="29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  <a:p>
            <a:pPr algn="justLow">
              <a:buFont typeface="Arial" pitchFamily="34" charset="0"/>
              <a:buNone/>
            </a:pPr>
            <a:r>
              <a:rPr lang="en-US" dirty="0" smtClean="0">
                <a:solidFill>
                  <a:srgbClr val="0000FF"/>
                </a:solidFill>
              </a:rPr>
              <a:t>Vitamin E is </a:t>
            </a:r>
            <a:r>
              <a:rPr lang="en-US" b="1" dirty="0" smtClean="0">
                <a:solidFill>
                  <a:srgbClr val="0000FF"/>
                </a:solidFill>
              </a:rPr>
              <a:t>not</a:t>
            </a:r>
            <a:r>
              <a:rPr lang="en-US" dirty="0" smtClean="0">
                <a:solidFill>
                  <a:srgbClr val="0000FF"/>
                </a:solidFill>
              </a:rPr>
              <a:t> recommended for the prevention of chronic disease, such as coronary heart disease or cancer.</a:t>
            </a:r>
          </a:p>
          <a:p>
            <a:pPr algn="justLow">
              <a:buFont typeface="Arial" pitchFamily="34" charset="0"/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pPr algn="justLow">
              <a:buFont typeface="Arial" pitchFamily="34" charset="0"/>
              <a:buNone/>
            </a:pPr>
            <a:r>
              <a:rPr lang="en-US" dirty="0" smtClean="0">
                <a:solidFill>
                  <a:srgbClr val="0000FF"/>
                </a:solidFill>
              </a:rPr>
              <a:t>Subjects in the Alpha-Tocopherol, Beta Carotene Cancer Prevention Study trial who received high doses of vitamin E, not only lack cardiovascular benefit but also had an increased  incidence of stroke and cancer?</a:t>
            </a:r>
            <a:r>
              <a:rPr lang="en-US" dirty="0" smtClean="0"/>
              <a:t>.</a:t>
            </a:r>
            <a:r>
              <a:rPr lang="en-US" sz="2800" dirty="0" smtClean="0"/>
              <a:t> </a:t>
            </a:r>
          </a:p>
          <a:p>
            <a:pPr>
              <a:buFont typeface="Arial" pitchFamily="34" charset="0"/>
              <a:buNone/>
            </a:pPr>
            <a:r>
              <a:rPr lang="en-US" sz="2800" dirty="0" smtClean="0"/>
              <a:t>    </a:t>
            </a:r>
          </a:p>
          <a:p>
            <a:pPr>
              <a:buFont typeface="Arial" pitchFamily="34" charset="0"/>
              <a:buNone/>
            </a:pPr>
            <a:r>
              <a:rPr lang="en-US" sz="2800" dirty="0" smtClean="0"/>
              <a:t> 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Toxicity of vitamin E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en-US" b="1" u="sng" dirty="0" smtClean="0">
                <a:solidFill>
                  <a:srgbClr val="0000FF"/>
                </a:solidFill>
              </a:rPr>
              <a:t>no</a:t>
            </a:r>
            <a:r>
              <a:rPr lang="en-US" dirty="0" smtClean="0">
                <a:solidFill>
                  <a:srgbClr val="0000FF"/>
                </a:solidFill>
              </a:rPr>
              <a:t> toxicity at 300mg / day dose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95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1"/>
            <a:ext cx="8183563" cy="762000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>
              <a:defRPr/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Minerals &amp; Trace Elements</a:t>
            </a:r>
          </a:p>
        </p:txBody>
      </p:sp>
      <p:sp>
        <p:nvSpPr>
          <p:cNvPr id="986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482012" cy="5273675"/>
          </a:xfr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indent="0">
              <a:buNone/>
              <a:defRPr/>
            </a:pPr>
            <a:r>
              <a:rPr lang="en-US" sz="20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Macrominerals</a:t>
            </a:r>
            <a:r>
              <a:rPr lang="en-US" sz="2000" b="1" dirty="0" smtClean="0">
                <a:solidFill>
                  <a:srgbClr val="0000FF"/>
                </a:solidFill>
              </a:rPr>
              <a:t>  </a:t>
            </a:r>
            <a:r>
              <a:rPr lang="en-US" sz="2000" dirty="0" smtClean="0">
                <a:solidFill>
                  <a:srgbClr val="0000FF"/>
                </a:solidFill>
              </a:rPr>
              <a:t>(needed in quantities  </a:t>
            </a:r>
            <a:r>
              <a:rPr lang="en-US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more than 100 mg/day</a:t>
            </a:r>
            <a:r>
              <a:rPr lang="en-US" sz="2000" dirty="0" smtClean="0">
                <a:solidFill>
                  <a:srgbClr val="0000FF"/>
                </a:solidFill>
              </a:rPr>
              <a:t>)</a:t>
            </a:r>
          </a:p>
          <a:p>
            <a:pPr marL="0" indent="0">
              <a:buClr>
                <a:schemeClr val="accent1"/>
              </a:buClr>
              <a:buSzPct val="65000"/>
              <a:buNone/>
              <a:defRPr/>
            </a:pPr>
            <a:r>
              <a:rPr lang="en-US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alcium, </a:t>
            </a:r>
            <a:r>
              <a:rPr lang="en-US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US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hosphorous, sodium , potassium, chloride,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magnesium</a:t>
            </a:r>
          </a:p>
          <a:p>
            <a:pPr marL="0" indent="0">
              <a:buNone/>
              <a:defRPr/>
            </a:pPr>
            <a:r>
              <a:rPr lang="en-US" sz="2000" dirty="0" smtClean="0">
                <a:solidFill>
                  <a:srgbClr val="0000FF"/>
                </a:solidFill>
              </a:rPr>
              <a:t> </a:t>
            </a:r>
          </a:p>
          <a:p>
            <a:pPr marL="0" indent="0">
              <a:buNone/>
              <a:defRPr/>
            </a:pP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Calcium</a:t>
            </a:r>
            <a:r>
              <a:rPr lang="en-US" sz="2000" dirty="0" smtClean="0">
                <a:solidFill>
                  <a:srgbClr val="0000FF"/>
                </a:solidFill>
              </a:rPr>
              <a:t> &amp; </a:t>
            </a:r>
            <a:r>
              <a: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hosphorous</a:t>
            </a:r>
            <a:r>
              <a:rPr lang="en-US" sz="2000" dirty="0" smtClean="0">
                <a:solidFill>
                  <a:srgbClr val="0000FF"/>
                </a:solidFill>
              </a:rPr>
              <a:t>: in ENDO Block</a:t>
            </a:r>
          </a:p>
          <a:p>
            <a:pPr marL="0" indent="0">
              <a:buNone/>
              <a:defRPr/>
            </a:pP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Sodium</a:t>
            </a:r>
            <a:r>
              <a:rPr lang="en-US" sz="2000" dirty="0" smtClean="0">
                <a:solidFill>
                  <a:srgbClr val="0000FF"/>
                </a:solidFill>
              </a:rPr>
              <a:t>, </a:t>
            </a: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potassium</a:t>
            </a:r>
            <a:r>
              <a:rPr lang="en-US" sz="2000" dirty="0" smtClean="0">
                <a:solidFill>
                  <a:srgbClr val="0000FF"/>
                </a:solidFill>
              </a:rPr>
              <a:t> &amp; </a:t>
            </a: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chloride</a:t>
            </a:r>
            <a:r>
              <a:rPr lang="en-US" sz="2000" dirty="0" smtClean="0">
                <a:solidFill>
                  <a:srgbClr val="0000FF"/>
                </a:solidFill>
              </a:rPr>
              <a:t>: in Urinary Block</a:t>
            </a:r>
          </a:p>
          <a:p>
            <a:pPr marL="0" indent="0">
              <a:buNone/>
              <a:defRPr/>
            </a:pPr>
            <a:endParaRPr lang="en-US" sz="2000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  <a:defRPr/>
            </a:pPr>
            <a:r>
              <a:rPr lang="en-US" sz="20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Microminerals</a:t>
            </a:r>
            <a:r>
              <a:rPr 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smtClean="0">
                <a:solidFill>
                  <a:srgbClr val="0000FF"/>
                </a:solidFill>
              </a:rPr>
              <a:t>  </a:t>
            </a:r>
            <a:r>
              <a:rPr lang="en-US" sz="2000" dirty="0" smtClean="0">
                <a:solidFill>
                  <a:srgbClr val="0000FF"/>
                </a:solidFill>
              </a:rPr>
              <a:t>(needed in quantities </a:t>
            </a:r>
            <a:r>
              <a:rPr lang="en-US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less than 100 mg/day</a:t>
            </a:r>
            <a:r>
              <a:rPr lang="en-US" sz="2000" dirty="0" smtClean="0">
                <a:solidFill>
                  <a:srgbClr val="0000FF"/>
                </a:solidFill>
              </a:rPr>
              <a:t>)</a:t>
            </a:r>
          </a:p>
          <a:p>
            <a:pPr marL="0" indent="0">
              <a:buClr>
                <a:schemeClr val="accent1"/>
              </a:buClr>
              <a:buSzPct val="65000"/>
              <a:buNone/>
              <a:defRPr/>
            </a:pPr>
            <a:endParaRPr lang="en-US" sz="2000" b="1" u="sng" dirty="0" smtClean="0">
              <a:solidFill>
                <a:srgbClr val="0000FF"/>
              </a:solidFill>
            </a:endParaRPr>
          </a:p>
          <a:p>
            <a:pPr marL="0" indent="0">
              <a:buClr>
                <a:schemeClr val="accent1"/>
              </a:buClr>
              <a:buSzPct val="65000"/>
              <a:buNone/>
              <a:defRPr/>
            </a:pPr>
            <a:r>
              <a:rPr lang="en-US" sz="2000" b="1" dirty="0" smtClean="0">
                <a:solidFill>
                  <a:srgbClr val="0000FF"/>
                </a:solidFill>
              </a:rPr>
              <a:t>   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 </a:t>
            </a:r>
            <a:r>
              <a:rPr 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Trace </a:t>
            </a:r>
            <a:r>
              <a:rPr lang="en-US" sz="2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elements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000" dirty="0">
                <a:solidFill>
                  <a:srgbClr val="0000FF"/>
                </a:solidFill>
              </a:rPr>
              <a:t>(needed in </a:t>
            </a:r>
            <a:r>
              <a:rPr lang="en-US" sz="2000" dirty="0" smtClean="0">
                <a:solidFill>
                  <a:srgbClr val="0000FF"/>
                </a:solidFill>
              </a:rPr>
              <a:t>amounts of mgs) </a:t>
            </a:r>
            <a:endParaRPr lang="en-US" sz="2000" dirty="0">
              <a:solidFill>
                <a:srgbClr val="0000FF"/>
              </a:solidFill>
            </a:endParaRPr>
          </a:p>
          <a:p>
            <a:pPr marL="0" indent="0">
              <a:buClr>
                <a:schemeClr val="accent1"/>
              </a:buClr>
              <a:buSzPct val="65000"/>
              <a:buNone/>
              <a:defRPr/>
            </a:pPr>
            <a:r>
              <a:rPr lang="en-US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iron</a:t>
            </a:r>
            <a:r>
              <a:rPr lang="en-US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iodine,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copper</a:t>
            </a:r>
            <a:r>
              <a:rPr lang="en-US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zinc</a:t>
            </a:r>
            <a:r>
              <a:rPr lang="en-US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cobalt</a:t>
            </a:r>
            <a:endParaRPr lang="en-US" sz="20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Clr>
                <a:schemeClr val="accent1"/>
              </a:buClr>
              <a:buSzPct val="65000"/>
              <a:buNone/>
              <a:defRPr/>
            </a:pPr>
            <a:r>
              <a:rPr lang="en-US" sz="2000" dirty="0" smtClean="0">
                <a:solidFill>
                  <a:srgbClr val="0000FF"/>
                </a:solidFill>
              </a:rPr>
              <a:t>       </a:t>
            </a:r>
          </a:p>
          <a:p>
            <a:pPr marL="0" indent="0">
              <a:buClr>
                <a:schemeClr val="accent1"/>
              </a:buClr>
              <a:buSzPct val="65000"/>
              <a:buNone/>
              <a:defRPr/>
            </a:pPr>
            <a:r>
              <a: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Iron</a:t>
            </a:r>
            <a:r>
              <a:rPr lang="en-US" sz="2000" dirty="0" smtClean="0">
                <a:solidFill>
                  <a:srgbClr val="0000FF"/>
                </a:solidFill>
              </a:rPr>
              <a:t>: in HMIM Block</a:t>
            </a:r>
          </a:p>
          <a:p>
            <a:pPr marL="0" indent="0">
              <a:buClr>
                <a:schemeClr val="accent1"/>
              </a:buClr>
              <a:buSzPct val="65000"/>
              <a:buNone/>
              <a:defRPr/>
            </a:pP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      </a:t>
            </a: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Iodine</a:t>
            </a:r>
            <a:r>
              <a:rPr lang="en-US" sz="2000" dirty="0" smtClean="0">
                <a:solidFill>
                  <a:srgbClr val="0000FF"/>
                </a:solidFill>
              </a:rPr>
              <a:t>: ENDO Block</a:t>
            </a:r>
          </a:p>
          <a:p>
            <a:pPr marL="0" indent="0">
              <a:buClr>
                <a:schemeClr val="accent1"/>
              </a:buClr>
              <a:buSzPct val="65000"/>
              <a:buNone/>
              <a:defRPr/>
            </a:pPr>
            <a:endParaRPr lang="en-US" sz="2000" dirty="0">
              <a:solidFill>
                <a:srgbClr val="0000FF"/>
              </a:solidFill>
            </a:endParaRPr>
          </a:p>
          <a:p>
            <a:pPr marL="0" indent="0">
              <a:buClr>
                <a:schemeClr val="accent1"/>
              </a:buClr>
              <a:buSzPct val="65000"/>
              <a:buNone/>
              <a:defRPr/>
            </a:pPr>
            <a:r>
              <a:rPr lang="en-US" sz="2000" b="1" dirty="0" smtClean="0">
                <a:solidFill>
                  <a:srgbClr val="0000FF"/>
                </a:solidFill>
              </a:rPr>
              <a:t>   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  </a:t>
            </a:r>
            <a:r>
              <a:rPr 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Ultra trace elements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000" dirty="0" smtClean="0">
                <a:solidFill>
                  <a:srgbClr val="0000FF"/>
                </a:solidFill>
              </a:rPr>
              <a:t>(needed in amounts less than </a:t>
            </a:r>
            <a:r>
              <a:rPr lang="en-US" sz="2000" dirty="0" smtClean="0">
                <a:solidFill>
                  <a:srgbClr val="0000FF"/>
                </a:solidFill>
                <a:latin typeface="Symbol" pitchFamily="18" charset="2"/>
              </a:rPr>
              <a:t>m</a:t>
            </a:r>
            <a:r>
              <a:rPr lang="en-US" sz="2000" dirty="0" smtClean="0">
                <a:solidFill>
                  <a:srgbClr val="0000FF"/>
                </a:solidFill>
              </a:rPr>
              <a:t>g</a:t>
            </a:r>
            <a:r>
              <a:rPr lang="en-US" sz="2000" u="sng" dirty="0" smtClean="0">
                <a:solidFill>
                  <a:srgbClr val="0000FF"/>
                </a:solidFill>
              </a:rPr>
              <a:t>)</a:t>
            </a:r>
            <a:endParaRPr lang="en-US" sz="2000" u="sng" dirty="0">
              <a:solidFill>
                <a:srgbClr val="0000FF"/>
              </a:solidFill>
            </a:endParaRPr>
          </a:p>
          <a:p>
            <a:pPr marL="0" indent="0">
              <a:buClr>
                <a:schemeClr val="accent1"/>
              </a:buClr>
              <a:buSzPct val="65000"/>
              <a:buNone/>
              <a:defRPr/>
            </a:pPr>
            <a:r>
              <a:rPr lang="en-US" sz="2000" dirty="0" smtClean="0">
                <a:solidFill>
                  <a:srgbClr val="0000FF"/>
                </a:solidFill>
              </a:rPr>
              <a:t>          as </a:t>
            </a:r>
            <a:r>
              <a:rPr lang="en-US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US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anganese, selenium ,</a:t>
            </a:r>
            <a:r>
              <a:rPr lang="en-US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fluoride</a:t>
            </a:r>
            <a:r>
              <a:rPr lang="en-US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chromium</a:t>
            </a:r>
          </a:p>
          <a:p>
            <a:pPr marL="0" indent="0">
              <a:buClr>
                <a:schemeClr val="accent1"/>
              </a:buClr>
              <a:buSzPct val="65000"/>
              <a:buNone/>
              <a:defRPr/>
            </a:pPr>
            <a:endParaRPr lang="en-US" sz="180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Clr>
                <a:schemeClr val="accent1"/>
              </a:buClr>
              <a:buSzPct val="65000"/>
              <a:buNone/>
              <a:defRPr/>
            </a:pP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986118" name="Rectangle 6"/>
          <p:cNvSpPr>
            <a:spLocks noChangeArrowheads="1"/>
          </p:cNvSpPr>
          <p:nvPr/>
        </p:nvSpPr>
        <p:spPr bwMode="auto">
          <a:xfrm>
            <a:off x="152400" y="5715000"/>
            <a:ext cx="8786812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en-US" sz="2600" b="1" i="1" u="sng" dirty="0">
                <a:solidFill>
                  <a:srgbClr val="0000FF"/>
                </a:solidFill>
              </a:rPr>
              <a:t> 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6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86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86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86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86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86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6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86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86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86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86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86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6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86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86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86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86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86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6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6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6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86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86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86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6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86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86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86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86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86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6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86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86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86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86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86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61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861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861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861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861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861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61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861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861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861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861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861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61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861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861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861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861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861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61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861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861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9861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9861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9861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61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861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861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9861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9861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9861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611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98611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98611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98611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98611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98611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611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98611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98611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98611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98611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98611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 nodeType="clickPar">
                      <p:stCondLst>
                        <p:cond delay="indefinite"/>
                      </p:stCondLst>
                      <p:childTnLst>
                        <p:par>
                          <p:cTn id="1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6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86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986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986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986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986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6115" grpId="0" build="p"/>
      <p:bldP spid="98611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Magnesium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525963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It is  the second most abundant intracellular </a:t>
            </a:r>
            <a:r>
              <a:rPr lang="en-US" sz="2000" dirty="0" err="1" smtClean="0">
                <a:solidFill>
                  <a:srgbClr val="0000FF"/>
                </a:solidFill>
              </a:rPr>
              <a:t>cation</a:t>
            </a:r>
            <a:r>
              <a:rPr lang="en-US" sz="2000" dirty="0" smtClean="0">
                <a:solidFill>
                  <a:srgbClr val="0000FF"/>
                </a:solidFill>
              </a:rPr>
              <a:t>.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It is </a:t>
            </a:r>
            <a:r>
              <a:rPr lang="en-US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essential for the activity of many enzymes.</a:t>
            </a:r>
          </a:p>
          <a:p>
            <a:r>
              <a:rPr lang="en-US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Bone contains about 50 % of the body’s magnesium</a:t>
            </a:r>
            <a:r>
              <a:rPr lang="en-US" sz="2000" dirty="0" smtClean="0">
                <a:solidFill>
                  <a:srgbClr val="0000FF"/>
                </a:solidFill>
              </a:rPr>
              <a:t>.</a:t>
            </a:r>
          </a:p>
          <a:p>
            <a:pPr marL="0" indent="0">
              <a:buNone/>
            </a:pPr>
            <a:endParaRPr lang="en-US" sz="2000" dirty="0" smtClean="0">
              <a:solidFill>
                <a:srgbClr val="0000FF"/>
              </a:solidFill>
            </a:endParaRPr>
          </a:p>
          <a:p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Dietary intake of magnesium </a:t>
            </a:r>
            <a:r>
              <a:rPr lang="en-US" sz="2000" dirty="0" smtClean="0">
                <a:solidFill>
                  <a:srgbClr val="0000FF"/>
                </a:solidFill>
              </a:rPr>
              <a:t>is normally about 250 mg/ day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      When dietary intake is restricted, renal conservation mechanism are 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     normally so efficient that depletion, if develops at all, comes on very 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     slowly.</a:t>
            </a:r>
          </a:p>
          <a:p>
            <a:pPr marL="0" indent="0">
              <a:buNone/>
            </a:pPr>
            <a:endParaRPr lang="en-US" sz="2000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33400"/>
            <a:ext cx="8534400" cy="6019800"/>
          </a:xfrm>
        </p:spPr>
        <p:txBody>
          <a:bodyPr vert="horz" lIns="91440" tIns="45720" rIns="91440" bIns="45720" rtlCol="0">
            <a:normAutofit lnSpcReduction="10000"/>
          </a:bodyPr>
          <a:lstStyle/>
          <a:p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Magnesium deficiency </a:t>
            </a:r>
            <a:endParaRPr lang="en-US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sz="11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en-US" sz="2000" dirty="0" smtClean="0">
                <a:solidFill>
                  <a:srgbClr val="0000FF"/>
                </a:solidFill>
              </a:rPr>
              <a:t>Rarely </a:t>
            </a:r>
            <a:r>
              <a:rPr lang="en-US" sz="2000" dirty="0">
                <a:solidFill>
                  <a:srgbClr val="0000FF"/>
                </a:solidFill>
              </a:rPr>
              <a:t>occurs isolated but usually accompanies deficiency of potassium, </a:t>
            </a:r>
            <a:endParaRPr lang="en-US" sz="2000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      calcium </a:t>
            </a:r>
            <a:r>
              <a:rPr lang="en-US" sz="2000" dirty="0">
                <a:solidFill>
                  <a:srgbClr val="0000FF"/>
                </a:solidFill>
              </a:rPr>
              <a:t>and </a:t>
            </a:r>
            <a:r>
              <a:rPr lang="en-US" sz="2000" dirty="0" smtClean="0">
                <a:solidFill>
                  <a:srgbClr val="0000FF"/>
                </a:solidFill>
              </a:rPr>
              <a:t>phosphates</a:t>
            </a:r>
          </a:p>
          <a:p>
            <a:endParaRPr lang="en-US" sz="1400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    </a:t>
            </a:r>
          </a:p>
          <a:p>
            <a:pPr marL="0" indent="0">
              <a:buNone/>
            </a:pPr>
            <a:endParaRPr lang="en-US" sz="20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sz="20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Manifested</a:t>
            </a:r>
            <a:r>
              <a:rPr lang="en-US" sz="2000" dirty="0" smtClean="0">
                <a:solidFill>
                  <a:srgbClr val="0000FF"/>
                </a:solidFill>
              </a:rPr>
              <a:t> by muscle weakness, sometimes accompanied by tetany, cardiac 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     </a:t>
            </a:r>
            <a:r>
              <a:rPr lang="en-US" sz="2000" dirty="0" err="1" smtClean="0">
                <a:solidFill>
                  <a:srgbClr val="0000FF"/>
                </a:solidFill>
              </a:rPr>
              <a:t>arrythmias</a:t>
            </a:r>
            <a:r>
              <a:rPr lang="en-US" sz="2000" dirty="0" smtClean="0">
                <a:solidFill>
                  <a:srgbClr val="0000FF"/>
                </a:solidFill>
              </a:rPr>
              <a:t> and CNS abnormalities (convulsions)</a:t>
            </a:r>
          </a:p>
          <a:p>
            <a:pPr marL="0" indent="0">
              <a:buNone/>
            </a:pPr>
            <a:endParaRPr lang="en-US" sz="1200" dirty="0" smtClean="0">
              <a:solidFill>
                <a:srgbClr val="0000FF"/>
              </a:solidFill>
            </a:endParaRPr>
          </a:p>
          <a:p>
            <a:r>
              <a:rPr lang="en-US" sz="2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Hypermagnesemia</a:t>
            </a:r>
            <a:endParaRPr lang="en-US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sz="11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n-US" sz="2000" dirty="0">
                <a:solidFill>
                  <a:srgbClr val="0000FF"/>
                </a:solidFill>
              </a:rPr>
              <a:t>M</a:t>
            </a:r>
            <a:r>
              <a:rPr lang="en-US" sz="2000" dirty="0" smtClean="0">
                <a:solidFill>
                  <a:srgbClr val="0000FF"/>
                </a:solidFill>
              </a:rPr>
              <a:t>ost often due to acute renal failure or the advanced stage of chronic 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     renal failure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97" t="32284" r="60538" b="26557"/>
          <a:stretch/>
        </p:blipFill>
        <p:spPr bwMode="auto">
          <a:xfrm>
            <a:off x="4038600" y="1752600"/>
            <a:ext cx="3810000" cy="2140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Copper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458200" cy="49530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</a:pPr>
            <a:endParaRPr lang="en-US" sz="1200" dirty="0" smtClean="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is a major  component of enzymes involved in redox reactions , like </a:t>
            </a:r>
          </a:p>
          <a:p>
            <a:pPr>
              <a:lnSpc>
                <a:spcPct val="90000"/>
              </a:lnSpc>
              <a:buNone/>
            </a:pP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superoxide dismutase, cytochrome C oxidase</a:t>
            </a:r>
          </a:p>
          <a:p>
            <a:pPr>
              <a:lnSpc>
                <a:spcPct val="90000"/>
              </a:lnSpc>
              <a:buNone/>
            </a:pPr>
            <a:endParaRPr lang="en-US" sz="2000" dirty="0" smtClean="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en-US" sz="2000" dirty="0">
                <a:solidFill>
                  <a:srgbClr val="0000FF"/>
                </a:solidFill>
              </a:rPr>
              <a:t>I</a:t>
            </a:r>
            <a:r>
              <a:rPr lang="en-US" sz="2000" dirty="0" smtClean="0">
                <a:solidFill>
                  <a:srgbClr val="0000FF"/>
                </a:solidFill>
              </a:rPr>
              <a:t>n plasma copper is bound mainly to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ceruloplasmin</a:t>
            </a:r>
            <a:r>
              <a:rPr lang="en-US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(mainly in addition to </a:t>
            </a:r>
          </a:p>
          <a:p>
            <a:pPr>
              <a:lnSpc>
                <a:spcPct val="90000"/>
              </a:lnSpc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small fraction bound to albumin)</a:t>
            </a:r>
          </a:p>
          <a:p>
            <a:pPr>
              <a:lnSpc>
                <a:spcPct val="90000"/>
              </a:lnSpc>
              <a:buNone/>
            </a:pPr>
            <a:endParaRPr lang="en-US" sz="2000" dirty="0" smtClean="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Deficiency is </a:t>
            </a:r>
            <a:r>
              <a:rPr lang="en-US" sz="2000" b="1" dirty="0" smtClean="0">
                <a:solidFill>
                  <a:srgbClr val="FF0000"/>
                </a:solidFill>
              </a:rPr>
              <a:t>uncommon</a:t>
            </a:r>
            <a:r>
              <a:rPr lang="en-US" sz="2000" dirty="0" smtClean="0">
                <a:solidFill>
                  <a:srgbClr val="0000FF"/>
                </a:solidFill>
              </a:rPr>
              <a:t>  and usually occurs  with </a:t>
            </a:r>
            <a:r>
              <a:rPr lang="en-US" sz="2000" dirty="0" err="1" smtClean="0">
                <a:solidFill>
                  <a:srgbClr val="0000FF"/>
                </a:solidFill>
              </a:rPr>
              <a:t>malunutrition</a:t>
            </a:r>
            <a:r>
              <a:rPr lang="en-US" sz="2000" dirty="0" smtClean="0">
                <a:solidFill>
                  <a:srgbClr val="0000FF"/>
                </a:solidFill>
              </a:rPr>
              <a:t> and </a:t>
            </a:r>
          </a:p>
          <a:p>
            <a:pPr>
              <a:lnSpc>
                <a:spcPct val="90000"/>
              </a:lnSpc>
              <a:buNone/>
            </a:pPr>
            <a:r>
              <a:rPr lang="en-US" sz="2000" dirty="0">
                <a:solidFill>
                  <a:srgbClr val="0000FF"/>
                </a:solidFill>
              </a:rPr>
              <a:t>m</a:t>
            </a:r>
            <a:r>
              <a:rPr lang="en-US" sz="2000" dirty="0" smtClean="0">
                <a:solidFill>
                  <a:srgbClr val="0000FF"/>
                </a:solidFill>
              </a:rPr>
              <a:t>alabsorption</a:t>
            </a:r>
          </a:p>
          <a:p>
            <a:pPr>
              <a:lnSpc>
                <a:spcPct val="90000"/>
              </a:lnSpc>
              <a:buNone/>
            </a:pPr>
            <a:endParaRPr lang="en-US" sz="2000" dirty="0" smtClean="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Manifested by: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microcytic hypochromic anemia</a:t>
            </a:r>
          </a:p>
          <a:p>
            <a:pPr>
              <a:lnSpc>
                <a:spcPct val="90000"/>
              </a:lnSpc>
              <a:buNone/>
            </a:pP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                           low concentrations of </a:t>
            </a:r>
            <a:r>
              <a:rPr lang="en-US" sz="2000" dirty="0" err="1" smtClean="0">
                <a:solidFill>
                  <a:srgbClr val="0000FF"/>
                </a:solidFill>
              </a:rPr>
              <a:t>ceruoloplasmin</a:t>
            </a:r>
            <a:endParaRPr lang="en-US" sz="2000" dirty="0" smtClean="0">
              <a:solidFill>
                <a:srgbClr val="0000FF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94360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0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Menkes</a:t>
            </a: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 syndrome</a:t>
            </a:r>
            <a:r>
              <a:rPr lang="en-US" sz="2000" dirty="0" smtClean="0">
                <a:solidFill>
                  <a:srgbClr val="0000FF"/>
                </a:solidFill>
              </a:rPr>
              <a:t>: 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     a recessive X-linked genetic defect in copper transport and storage, where 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     there is defect in transport of copper from  mucosal cell, leading to mental 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     deterioration, failure to thrive, diminished activities of copper containing 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     enzymes.</a:t>
            </a:r>
          </a:p>
          <a:p>
            <a:pPr marL="0" indent="0">
              <a:buNone/>
            </a:pPr>
            <a:endParaRPr lang="en-US" sz="2000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2000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0000FF"/>
              </a:solidFill>
            </a:endParaRPr>
          </a:p>
          <a:p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Wilson’s disease </a:t>
            </a: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(</a:t>
            </a:r>
            <a:r>
              <a:rPr lang="en-US" sz="20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hepatolenticular</a:t>
            </a: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degeneration):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00FF"/>
                </a:solidFill>
                <a:sym typeface="Wingdings" pitchFamily="2" charset="2"/>
              </a:rPr>
              <a:t>      is associated with copper accumulation in liver (cirrhosis) &amp; brain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00FF"/>
                </a:solidFill>
                <a:sym typeface="Wingdings" pitchFamily="2" charset="2"/>
              </a:rPr>
              <a:t>     Copper may deposit in cornea (</a:t>
            </a:r>
            <a:r>
              <a:rPr lang="en-US" sz="2000" dirty="0" err="1" smtClean="0">
                <a:solidFill>
                  <a:srgbClr val="0000FF"/>
                </a:solidFill>
                <a:sym typeface="Wingdings" pitchFamily="2" charset="2"/>
              </a:rPr>
              <a:t>Kayser</a:t>
            </a:r>
            <a:r>
              <a:rPr lang="en-US" sz="2000" dirty="0" smtClean="0">
                <a:solidFill>
                  <a:srgbClr val="0000FF"/>
                </a:solidFill>
                <a:sym typeface="Wingdings" pitchFamily="2" charset="2"/>
              </a:rPr>
              <a:t>- Fleischer rings) 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00FF"/>
                </a:solidFill>
                <a:sym typeface="Wingdings" pitchFamily="2" charset="2"/>
              </a:rPr>
              <a:t>     There is  plasma low level of </a:t>
            </a:r>
            <a:r>
              <a:rPr lang="en-US" sz="2000" dirty="0" err="1" smtClean="0">
                <a:solidFill>
                  <a:srgbClr val="0000FF"/>
                </a:solidFill>
                <a:sym typeface="Wingdings" pitchFamily="2" charset="2"/>
              </a:rPr>
              <a:t>ceruloplasmin</a:t>
            </a:r>
            <a:r>
              <a:rPr lang="en-US" sz="2000" dirty="0" smtClean="0">
                <a:solidFill>
                  <a:srgbClr val="0000FF"/>
                </a:solidFill>
                <a:sym typeface="Wingdings" pitchFamily="2" charset="2"/>
              </a:rPr>
              <a:t> &amp; copper 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  <a:sym typeface="Wingdings" pitchFamily="2" charset="2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sym typeface="Wingdings" pitchFamily="2" charset="2"/>
              </a:rPr>
              <a:t>     and increased urinary copper excretion</a:t>
            </a:r>
            <a:endParaRPr lang="en-US" sz="2000" dirty="0" smtClean="0">
              <a:solidFill>
                <a:srgbClr val="0000FF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981200"/>
            <a:ext cx="64008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Zinc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534400" cy="396240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It is the most abundant trace element next to iron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Rich sources of zinc include meat , fish, and dairy products.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Typical diet supply 10-15 mg of zinc/day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The body does not store zinc, the main route for excretion is through the gut </a:t>
            </a: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>
              <a:solidFill>
                <a:srgbClr val="0000FF"/>
              </a:solidFill>
            </a:endParaRPr>
          </a:p>
          <a:p>
            <a:r>
              <a:rPr lang="en-US" sz="2000" dirty="0" smtClean="0">
                <a:solidFill>
                  <a:srgbClr val="0000FF"/>
                </a:solidFill>
              </a:rPr>
              <a:t>Along with </a:t>
            </a:r>
            <a:r>
              <a:rPr lang="en-US" sz="2000" dirty="0" err="1" smtClean="0">
                <a:solidFill>
                  <a:srgbClr val="0000FF"/>
                </a:solidFill>
              </a:rPr>
              <a:t>magensium</a:t>
            </a:r>
            <a:r>
              <a:rPr lang="en-US" sz="2000" dirty="0" smtClean="0">
                <a:solidFill>
                  <a:srgbClr val="0000FF"/>
                </a:solidFill>
              </a:rPr>
              <a:t> , zinc is the most frequently encountered metal cofactor for enzyme activity, where it mainly serves as integral part of the active site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PBG synthase, carbonic anhydrase and alkaline phosphatase are among the enzymes which need Zn</a:t>
            </a:r>
          </a:p>
          <a:p>
            <a:endParaRPr lang="en-US" dirty="0" smtClean="0"/>
          </a:p>
          <a:p>
            <a:endParaRPr lang="en-US" sz="2600" dirty="0" smtClean="0">
              <a:solidFill>
                <a:srgbClr val="0000FF"/>
              </a:solidFill>
            </a:endParaRPr>
          </a:p>
          <a:p>
            <a:endParaRPr lang="en-US" sz="2600" dirty="0" smtClean="0">
              <a:solidFill>
                <a:srgbClr val="0000FF"/>
              </a:solidFill>
            </a:endParaRPr>
          </a:p>
          <a:p>
            <a:endParaRPr lang="en-US" sz="2600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458200" cy="624840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Metabolic indications of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zinc</a:t>
            </a:r>
            <a:endParaRPr lang="en-US" sz="2000" dirty="0" smtClean="0">
              <a:solidFill>
                <a:srgbClr val="0000FF"/>
              </a:solidFill>
            </a:endParaRPr>
          </a:p>
          <a:p>
            <a:r>
              <a:rPr lang="en-US" sz="2000" dirty="0" smtClean="0">
                <a:solidFill>
                  <a:srgbClr val="0000FF"/>
                </a:solidFill>
              </a:rPr>
              <a:t>Zinc enzymes are essential for </a:t>
            </a:r>
            <a:r>
              <a:rPr lang="en-US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growth</a:t>
            </a:r>
            <a:r>
              <a:rPr lang="en-US" sz="2000" dirty="0" smtClean="0">
                <a:solidFill>
                  <a:srgbClr val="0000FF"/>
                </a:solidFill>
              </a:rPr>
              <a:t>, </a:t>
            </a:r>
            <a:r>
              <a:rPr lang="en-US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wound healing </a:t>
            </a:r>
            <a:r>
              <a:rPr lang="en-US" sz="2000" dirty="0" smtClean="0">
                <a:solidFill>
                  <a:srgbClr val="0000FF"/>
                </a:solidFill>
              </a:rPr>
              <a:t>, </a:t>
            </a:r>
            <a:r>
              <a:rPr lang="en-US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integrity  of C.T.</a:t>
            </a:r>
            <a:r>
              <a:rPr lang="en-US" sz="2000" dirty="0" smtClean="0">
                <a:solidFill>
                  <a:srgbClr val="0000FF"/>
                </a:solidFill>
              </a:rPr>
              <a:t>, </a:t>
            </a:r>
            <a:r>
              <a:rPr lang="en-US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reproductive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function</a:t>
            </a:r>
            <a:r>
              <a:rPr lang="en-US" sz="2000" dirty="0" smtClean="0">
                <a:solidFill>
                  <a:srgbClr val="0000FF"/>
                </a:solidFill>
              </a:rPr>
              <a:t> , the </a:t>
            </a:r>
            <a:r>
              <a:rPr lang="en-US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immune system </a:t>
            </a:r>
          </a:p>
          <a:p>
            <a:r>
              <a:rPr lang="en-US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DNA and RNA polymerases require zinc to maintain the structure conformation of DNA</a:t>
            </a:r>
          </a:p>
          <a:p>
            <a:pPr marL="0" indent="0">
              <a:buNone/>
            </a:pPr>
            <a:endParaRPr lang="en-US" sz="2000" dirty="0" smtClean="0">
              <a:solidFill>
                <a:srgbClr val="0000FF"/>
              </a:solidFill>
            </a:endParaRPr>
          </a:p>
          <a:p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Symptoms of zinc deficiency 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       include growth retardation, skin lesions, slow wound healing, impotence,   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      dwarfism , loss of body hair</a:t>
            </a:r>
          </a:p>
          <a:p>
            <a:pPr marL="0" indent="0">
              <a:buNone/>
            </a:pPr>
            <a:endParaRPr lang="en-US" sz="2000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     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Causes of zinc deficiency: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      - Insufficient dietary zinc (major cause)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      - Pregnancy ,lactation , old age  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      - </a:t>
            </a:r>
            <a:r>
              <a:rPr lang="en-US" sz="2000" dirty="0">
                <a:solidFill>
                  <a:srgbClr val="0000FF"/>
                </a:solidFill>
              </a:rPr>
              <a:t>A</a:t>
            </a:r>
            <a:r>
              <a:rPr lang="en-US" sz="2000" dirty="0" smtClean="0">
                <a:solidFill>
                  <a:srgbClr val="0000FF"/>
                </a:solidFill>
              </a:rPr>
              <a:t>dministration of metal chelating agents, diuretics , anti –cancer drugs 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      - Gastrointestinal malabsorption syndromes 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       - patients receiving total parenteral nutrition    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</a:rPr>
              <a:t>Vitamins are classified into</a:t>
            </a: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</a:rPr>
              <a:t> </a:t>
            </a:r>
          </a:p>
          <a:p>
            <a:pPr marL="0" indent="0">
              <a:buNone/>
            </a:pPr>
            <a:r>
              <a:rPr lang="en-US" b="1" i="1" dirty="0">
                <a:solidFill>
                  <a:srgbClr val="0000FF"/>
                </a:solidFill>
              </a:rPr>
              <a:t>Water soluble vitamins</a:t>
            </a:r>
            <a:r>
              <a:rPr lang="en-US" dirty="0">
                <a:solidFill>
                  <a:srgbClr val="0000FF"/>
                </a:solidFill>
              </a:rPr>
              <a:t>:   1-   Folic</a:t>
            </a: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</a:rPr>
              <a:t>                                        </a:t>
            </a:r>
            <a:r>
              <a:rPr lang="en-US" dirty="0" smtClean="0">
                <a:solidFill>
                  <a:srgbClr val="0000FF"/>
                </a:solidFill>
              </a:rPr>
              <a:t>      </a:t>
            </a:r>
            <a:r>
              <a:rPr lang="en-US" dirty="0">
                <a:solidFill>
                  <a:srgbClr val="0000FF"/>
                </a:solidFill>
              </a:rPr>
              <a:t>2-   </a:t>
            </a:r>
            <a:r>
              <a:rPr lang="en-US" dirty="0" err="1">
                <a:solidFill>
                  <a:srgbClr val="0000FF"/>
                </a:solidFill>
              </a:rPr>
              <a:t>Cobalamin</a:t>
            </a:r>
            <a:endParaRPr lang="en-US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</a:rPr>
              <a:t>                                         </a:t>
            </a:r>
            <a:r>
              <a:rPr lang="en-US" dirty="0" smtClean="0">
                <a:solidFill>
                  <a:srgbClr val="0000FF"/>
                </a:solidFill>
              </a:rPr>
              <a:t>     3-   </a:t>
            </a:r>
            <a:r>
              <a:rPr lang="en-US" dirty="0">
                <a:solidFill>
                  <a:srgbClr val="0000FF"/>
                </a:solidFill>
              </a:rPr>
              <a:t>Pyridoxine</a:t>
            </a: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</a:rPr>
              <a:t>                                         </a:t>
            </a:r>
            <a:r>
              <a:rPr lang="en-US" dirty="0" smtClean="0">
                <a:solidFill>
                  <a:srgbClr val="0000FF"/>
                </a:solidFill>
              </a:rPr>
              <a:t>     4-  </a:t>
            </a:r>
            <a:r>
              <a:rPr lang="en-US" dirty="0">
                <a:solidFill>
                  <a:srgbClr val="0000FF"/>
                </a:solidFill>
              </a:rPr>
              <a:t>Thiamine</a:t>
            </a: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</a:rPr>
              <a:t>                                        </a:t>
            </a:r>
            <a:r>
              <a:rPr lang="en-US" dirty="0" smtClean="0">
                <a:solidFill>
                  <a:srgbClr val="0000FF"/>
                </a:solidFill>
              </a:rPr>
              <a:t>      </a:t>
            </a:r>
            <a:r>
              <a:rPr lang="en-US" dirty="0">
                <a:solidFill>
                  <a:srgbClr val="0000FF"/>
                </a:solidFill>
              </a:rPr>
              <a:t>5-   Niacin</a:t>
            </a: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</a:rPr>
              <a:t>                                         </a:t>
            </a:r>
            <a:r>
              <a:rPr lang="en-US" dirty="0" smtClean="0">
                <a:solidFill>
                  <a:srgbClr val="0000FF"/>
                </a:solidFill>
              </a:rPr>
              <a:t>     6-   </a:t>
            </a:r>
            <a:r>
              <a:rPr lang="en-US" dirty="0">
                <a:solidFill>
                  <a:srgbClr val="0000FF"/>
                </a:solidFill>
              </a:rPr>
              <a:t>Riboflavin</a:t>
            </a: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</a:rPr>
              <a:t>                                         </a:t>
            </a:r>
            <a:r>
              <a:rPr lang="en-US" dirty="0" smtClean="0">
                <a:solidFill>
                  <a:srgbClr val="0000FF"/>
                </a:solidFill>
              </a:rPr>
              <a:t>     7-   </a:t>
            </a:r>
            <a:r>
              <a:rPr lang="en-US" dirty="0">
                <a:solidFill>
                  <a:srgbClr val="0000FF"/>
                </a:solidFill>
              </a:rPr>
              <a:t>Biotin</a:t>
            </a: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</a:rPr>
              <a:t>                                        </a:t>
            </a:r>
            <a:r>
              <a:rPr lang="en-US" dirty="0" smtClean="0">
                <a:solidFill>
                  <a:srgbClr val="0000FF"/>
                </a:solidFill>
              </a:rPr>
              <a:t>      </a:t>
            </a:r>
            <a:r>
              <a:rPr lang="en-US" dirty="0">
                <a:solidFill>
                  <a:srgbClr val="0000FF"/>
                </a:solidFill>
              </a:rPr>
              <a:t>8-   Pantothenic Acid</a:t>
            </a: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</a:rPr>
              <a:t>                                         </a:t>
            </a:r>
            <a:r>
              <a:rPr lang="en-US" dirty="0" smtClean="0">
                <a:solidFill>
                  <a:srgbClr val="0000FF"/>
                </a:solidFill>
              </a:rPr>
              <a:t>     9-   </a:t>
            </a:r>
            <a:r>
              <a:rPr lang="en-US" dirty="0">
                <a:solidFill>
                  <a:srgbClr val="0000FF"/>
                </a:solidFill>
              </a:rPr>
              <a:t>Ascorbic Acid</a:t>
            </a: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</a:rPr>
              <a:t> </a:t>
            </a:r>
          </a:p>
          <a:p>
            <a:pPr marL="0" indent="0">
              <a:buNone/>
            </a:pPr>
            <a:r>
              <a:rPr lang="en-US" b="1" i="1" dirty="0">
                <a:solidFill>
                  <a:srgbClr val="0000FF"/>
                </a:solidFill>
              </a:rPr>
              <a:t>Fat soluble vitamins</a:t>
            </a:r>
            <a:r>
              <a:rPr lang="en-US" dirty="0">
                <a:solidFill>
                  <a:srgbClr val="0000FF"/>
                </a:solidFill>
              </a:rPr>
              <a:t>;      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1- Vitamin A</a:t>
            </a: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</a:rPr>
              <a:t>             </a:t>
            </a:r>
            <a:r>
              <a:rPr lang="en-US" dirty="0" smtClean="0">
                <a:solidFill>
                  <a:srgbClr val="0000FF"/>
                </a:solidFill>
              </a:rPr>
              <a:t>                                2- Vitamin </a:t>
            </a:r>
            <a:r>
              <a:rPr lang="en-US" dirty="0">
                <a:solidFill>
                  <a:srgbClr val="0000FF"/>
                </a:solidFill>
              </a:rPr>
              <a:t>D</a:t>
            </a: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</a:rPr>
              <a:t>            </a:t>
            </a:r>
            <a:r>
              <a:rPr lang="en-US" dirty="0" smtClean="0">
                <a:solidFill>
                  <a:srgbClr val="0000FF"/>
                </a:solidFill>
              </a:rPr>
              <a:t>                                 </a:t>
            </a:r>
            <a:r>
              <a:rPr lang="en-US" dirty="0">
                <a:solidFill>
                  <a:srgbClr val="0000FF"/>
                </a:solidFill>
              </a:rPr>
              <a:t>3- Vitamin K</a:t>
            </a: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</a:rPr>
              <a:t>                                    </a:t>
            </a:r>
            <a:r>
              <a:rPr lang="en-US" dirty="0" smtClean="0">
                <a:solidFill>
                  <a:srgbClr val="0000FF"/>
                </a:solidFill>
              </a:rPr>
              <a:t>         4- Vitamin </a:t>
            </a:r>
            <a:r>
              <a:rPr lang="en-US" dirty="0">
                <a:solidFill>
                  <a:srgbClr val="0000FF"/>
                </a:solidFill>
              </a:rPr>
              <a:t>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663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Selenium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200" dirty="0" smtClean="0">
                <a:solidFill>
                  <a:srgbClr val="0000FF"/>
                </a:solidFill>
              </a:rPr>
              <a:t>Selenium is a component of glutathione peroxidase , which has </a:t>
            </a:r>
            <a:r>
              <a:rPr lang="en-US" sz="2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anti-oxidant function</a:t>
            </a:r>
            <a:r>
              <a:rPr lang="en-US" sz="2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200" dirty="0" smtClean="0">
                <a:solidFill>
                  <a:srgbClr val="0000FF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sz="2200" dirty="0" smtClean="0">
                <a:solidFill>
                  <a:srgbClr val="0000FF"/>
                </a:solidFill>
              </a:rPr>
              <a:t>It is also part of </a:t>
            </a:r>
            <a:r>
              <a:rPr lang="en-US" sz="2200" dirty="0" err="1" smtClean="0">
                <a:solidFill>
                  <a:srgbClr val="0000FF"/>
                </a:solidFill>
              </a:rPr>
              <a:t>iodothyronine</a:t>
            </a:r>
            <a:r>
              <a:rPr lang="en-US" sz="2200" dirty="0" smtClean="0">
                <a:solidFill>
                  <a:srgbClr val="0000FF"/>
                </a:solidFill>
              </a:rPr>
              <a:t> </a:t>
            </a:r>
            <a:r>
              <a:rPr lang="en-US" sz="2200" dirty="0" err="1" smtClean="0">
                <a:solidFill>
                  <a:srgbClr val="0000FF"/>
                </a:solidFill>
              </a:rPr>
              <a:t>deiodinase</a:t>
            </a:r>
            <a:r>
              <a:rPr lang="en-US" sz="2200" dirty="0" smtClean="0">
                <a:solidFill>
                  <a:srgbClr val="0000FF"/>
                </a:solidFill>
              </a:rPr>
              <a:t> enzyme </a:t>
            </a:r>
            <a:r>
              <a:rPr lang="en-US" sz="2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essential for formation of T3</a:t>
            </a:r>
          </a:p>
          <a:p>
            <a:pPr marL="0" indent="0">
              <a:lnSpc>
                <a:spcPct val="150000"/>
              </a:lnSpc>
              <a:buNone/>
            </a:pPr>
            <a:endParaRPr lang="en-US" sz="220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sz="2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Selenium deficiency </a:t>
            </a:r>
            <a:r>
              <a:rPr lang="en-US" sz="2200" dirty="0" smtClean="0">
                <a:solidFill>
                  <a:srgbClr val="0000FF"/>
                </a:solidFill>
              </a:rPr>
              <a:t>has been associated with </a:t>
            </a:r>
            <a:r>
              <a:rPr lang="en-US" sz="220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cardiomayopathy</a:t>
            </a:r>
            <a:r>
              <a:rPr lang="en-US" sz="2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200" dirty="0" smtClean="0">
                <a:solidFill>
                  <a:srgbClr val="0000FF"/>
                </a:solidFill>
              </a:rPr>
              <a:t>and selected muscle weakness, osteoarthritis and increase incidence of cancer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524000"/>
            <a:ext cx="8305800" cy="4724400"/>
          </a:xfrm>
          <a:ln>
            <a:noFill/>
          </a:ln>
        </p:spPr>
        <p:txBody>
          <a:bodyPr>
            <a:normAutofit fontScale="90000"/>
          </a:bodyPr>
          <a:lstStyle/>
          <a:p>
            <a:pPr algn="l"/>
            <a:r>
              <a:rPr lang="en-US" sz="2700" b="1" dirty="0" smtClean="0"/>
              <a:t/>
            </a:r>
            <a:br>
              <a:rPr lang="en-US" sz="2700" b="1" dirty="0" smtClean="0"/>
            </a:br>
            <a:r>
              <a:rPr lang="en-US" sz="2700" b="1" dirty="0"/>
              <a:t/>
            </a:r>
            <a:br>
              <a:rPr lang="en-US" sz="2700" b="1" dirty="0"/>
            </a:br>
            <a:r>
              <a:rPr lang="en-US" sz="2700" b="1" dirty="0" smtClean="0"/>
              <a:t/>
            </a:r>
            <a:br>
              <a:rPr lang="en-US" sz="2700" b="1" dirty="0" smtClean="0"/>
            </a:br>
            <a:r>
              <a:rPr lang="en-US" sz="27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water Soluble vitamins </a:t>
            </a:r>
            <a:br>
              <a:rPr lang="en-US" sz="27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7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 studied in the </a:t>
            </a:r>
            <a:r>
              <a:rPr lang="en-US" sz="27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current lecture </a:t>
            </a:r>
            <a:r>
              <a:rPr lang="en-US" sz="27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(micronutrients):</a:t>
            </a:r>
            <a:br>
              <a:rPr lang="en-US" sz="27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Thiamine  (Vitamin B1)</a:t>
            </a:r>
            <a:br>
              <a:rPr lang="en-US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Riboflavin</a:t>
            </a:r>
            <a:br>
              <a:rPr lang="en-US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Niacin</a:t>
            </a:r>
            <a:br>
              <a:rPr lang="en-US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Pyridoxine (Vitamin B6)</a:t>
            </a:r>
            <a:br>
              <a:rPr lang="en-US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dirty="0">
                <a:solidFill>
                  <a:srgbClr val="0000FF"/>
                </a:solidFill>
              </a:rPr>
              <a:t/>
            </a:r>
            <a:br>
              <a:rPr lang="en-US" sz="2400" dirty="0">
                <a:solidFill>
                  <a:srgbClr val="0000FF"/>
                </a:solidFill>
              </a:rPr>
            </a:br>
            <a:r>
              <a:rPr lang="en-US" sz="27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Other water soluble vitamins:</a:t>
            </a:r>
            <a:br>
              <a:rPr lang="en-US" sz="27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7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 studied in </a:t>
            </a:r>
            <a:r>
              <a:rPr lang="en-US" sz="27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lectures of the </a:t>
            </a:r>
            <a:r>
              <a:rPr lang="en-US" sz="27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Heme</a:t>
            </a:r>
            <a:r>
              <a:rPr lang="en-US" sz="27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-Immune  </a:t>
            </a:r>
            <a:r>
              <a:rPr lang="en-US" sz="27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(HMIM) Block</a:t>
            </a:r>
            <a:br>
              <a:rPr lang="en-US" sz="27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Folic acid</a:t>
            </a:r>
            <a:br>
              <a:rPr lang="en-US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Cobalamine</a:t>
            </a:r>
            <a:r>
              <a:rPr lang="en-US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(Vitamin B12)</a:t>
            </a:r>
            <a:br>
              <a:rPr lang="en-US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Ascorbic acid (vitamin C) </a:t>
            </a:r>
            <a:br>
              <a:rPr lang="en-US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b="1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Water Soluble Vitamins </a:t>
            </a:r>
            <a:endParaRPr lang="en-US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0120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marL="0" indent="0"/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/>
              <a:t/>
            </a:r>
            <a:br>
              <a:rPr lang="en-US" u="sng" dirty="0"/>
            </a:b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Thiamine (Vitamin B</a:t>
            </a:r>
            <a:r>
              <a:rPr lang="en-US" b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b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/>
              <a:t> 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/>
              <a:t> 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Sources</a:t>
            </a:r>
            <a:r>
              <a:rPr lang="en-US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>
              <a:buNone/>
            </a:pPr>
            <a:r>
              <a:rPr lang="en-US" sz="2400" i="1" u="sng" dirty="0">
                <a:solidFill>
                  <a:srgbClr val="0000FF"/>
                </a:solidFill>
              </a:rPr>
              <a:t>Plants</a:t>
            </a:r>
            <a:r>
              <a:rPr lang="en-US" sz="2400" dirty="0">
                <a:solidFill>
                  <a:srgbClr val="0000FF"/>
                </a:solidFill>
              </a:rPr>
              <a:t>: yeast, bran, vegetables and fruits</a:t>
            </a:r>
          </a:p>
          <a:p>
            <a:pPr marL="0" lvl="0" indent="0">
              <a:buNone/>
            </a:pPr>
            <a:r>
              <a:rPr lang="en-US" sz="2400" i="1" u="sng" dirty="0">
                <a:solidFill>
                  <a:srgbClr val="0000FF"/>
                </a:solidFill>
              </a:rPr>
              <a:t>Animals</a:t>
            </a:r>
            <a:r>
              <a:rPr lang="en-US" sz="2400" dirty="0">
                <a:solidFill>
                  <a:srgbClr val="0000FF"/>
                </a:solidFill>
              </a:rPr>
              <a:t>: liver, kidney, milk &amp; fish.</a:t>
            </a:r>
          </a:p>
          <a:p>
            <a:pPr marL="0" indent="0">
              <a:buNone/>
            </a:pPr>
            <a:r>
              <a:rPr lang="en-US" sz="2400" i="1" dirty="0">
                <a:solidFill>
                  <a:srgbClr val="0000FF"/>
                </a:solidFill>
              </a:rPr>
              <a:t> </a:t>
            </a:r>
            <a:endParaRPr lang="en-US" sz="2400" i="1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Active </a:t>
            </a:r>
            <a:r>
              <a:rPr lang="en-US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 of thiamine:</a:t>
            </a:r>
            <a:endParaRPr lang="en-US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rgbClr val="0000FF"/>
                </a:solidFill>
              </a:rPr>
              <a:t> </a:t>
            </a:r>
            <a:r>
              <a:rPr lang="en-US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Thiamine pyrophosphate (TPP</a:t>
            </a:r>
            <a:r>
              <a:rPr lang="en-US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en-US" sz="2400" dirty="0" smtClean="0">
                <a:solidFill>
                  <a:srgbClr val="00B050"/>
                </a:solidFill>
              </a:rPr>
              <a:t> </a:t>
            </a:r>
            <a:r>
              <a:rPr lang="en-US" sz="2400" dirty="0" smtClean="0">
                <a:solidFill>
                  <a:srgbClr val="0000FF"/>
                </a:solidFill>
              </a:rPr>
              <a:t>is the biologically active form of the vitamin B</a:t>
            </a:r>
            <a:r>
              <a:rPr lang="en-US" sz="2400" baseline="-25000" dirty="0" smtClean="0">
                <a:solidFill>
                  <a:srgbClr val="0000FF"/>
                </a:solidFill>
              </a:rPr>
              <a:t>1</a:t>
            </a:r>
            <a:r>
              <a:rPr lang="en-US" sz="2400" dirty="0" smtClean="0">
                <a:solidFill>
                  <a:srgbClr val="0000FF"/>
                </a:solidFill>
              </a:rPr>
              <a:t>.</a:t>
            </a:r>
          </a:p>
          <a:p>
            <a:pPr marL="0" lvl="0" indent="0"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It </a:t>
            </a:r>
            <a:r>
              <a:rPr lang="en-US" sz="2400" dirty="0">
                <a:solidFill>
                  <a:srgbClr val="0000FF"/>
                </a:solidFill>
              </a:rPr>
              <a:t>is formed by the transfer of pyrophosphate group from ATP to thiamine.</a:t>
            </a:r>
          </a:p>
          <a:p>
            <a:endParaRPr lang="en-US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219200"/>
            <a:ext cx="337185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420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686800" cy="6400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Functions of TPP: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>
              <a:buNone/>
            </a:pPr>
            <a:r>
              <a:rPr lang="en-US" sz="2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I-  </a:t>
            </a:r>
            <a:r>
              <a:rPr lang="en-US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TPP is a coenzyme of oxidative decarboxylation of a- keto acids</a:t>
            </a:r>
            <a:r>
              <a:rPr lang="en-US" sz="2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(</a:t>
            </a:r>
            <a:r>
              <a:rPr lang="en-US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Mitochondrial Enzymes</a:t>
            </a:r>
            <a:r>
              <a:rPr lang="en-US" sz="2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):</a:t>
            </a:r>
            <a:endParaRPr lang="en-US" sz="2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</a:rPr>
              <a:t> </a:t>
            </a:r>
            <a:r>
              <a:rPr lang="en-US" sz="1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</a:t>
            </a:r>
            <a:r>
              <a:rPr lang="en-US" sz="1800" dirty="0" smtClean="0">
                <a:solidFill>
                  <a:srgbClr val="0000FF"/>
                </a:solidFill>
              </a:rPr>
              <a:t>  </a:t>
            </a:r>
            <a:r>
              <a:rPr lang="en-US" sz="1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sz="1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oxidative decarboxylation of pyruvate </a:t>
            </a:r>
            <a:r>
              <a:rPr lang="en-US" sz="1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</a:t>
            </a:r>
            <a:r>
              <a:rPr lang="en-US" sz="1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acetyl CoA</a:t>
            </a:r>
          </a:p>
          <a:p>
            <a:pPr marL="0" indent="0">
              <a:buNone/>
            </a:pPr>
            <a:r>
              <a:rPr lang="en-US" sz="1800" b="1" dirty="0">
                <a:solidFill>
                  <a:srgbClr val="0000FF"/>
                </a:solidFill>
              </a:rPr>
              <a:t>     (</a:t>
            </a:r>
            <a:r>
              <a:rPr lang="en-US" sz="1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Pyruvate dehydrogenase complex</a:t>
            </a:r>
            <a:r>
              <a:rPr lang="en-US" sz="1800" b="1" dirty="0">
                <a:solidFill>
                  <a:srgbClr val="0000FF"/>
                </a:solidFill>
              </a:rPr>
              <a:t>)</a:t>
            </a:r>
            <a:endParaRPr lang="en-US" sz="1800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0000FF"/>
                </a:solidFill>
              </a:rPr>
              <a:t> </a:t>
            </a:r>
            <a:r>
              <a:rPr lang="en-US" sz="1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 The </a:t>
            </a:r>
            <a:r>
              <a:rPr lang="en-US" sz="1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oxidative decarboxylation of </a:t>
            </a:r>
            <a:r>
              <a:rPr lang="en-US" sz="1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a</a:t>
            </a:r>
            <a:r>
              <a:rPr lang="en-US" sz="1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ketoglutarate </a:t>
            </a:r>
            <a:r>
              <a:rPr lang="en-US" sz="1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</a:t>
            </a:r>
            <a:r>
              <a:rPr lang="en-US" sz="18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succinyl</a:t>
            </a:r>
            <a:r>
              <a:rPr lang="en-US" sz="1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CoA   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en-US" sz="1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</a:t>
            </a:r>
            <a:r>
              <a:rPr lang="en-US" sz="1800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TCA cycle </a:t>
            </a:r>
            <a:r>
              <a:rPr lang="en-US" sz="1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1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</a:t>
            </a:r>
            <a:r>
              <a:rPr lang="en-US" sz="18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ketoglutarate</a:t>
            </a:r>
            <a:r>
              <a:rPr lang="en-US" sz="1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dehydrogenase complex</a:t>
            </a:r>
            <a:r>
              <a:rPr lang="en-US" sz="1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</a:rPr>
              <a:t> </a:t>
            </a:r>
            <a:r>
              <a:rPr lang="en-US" sz="2000" dirty="0" smtClean="0">
                <a:solidFill>
                  <a:srgbClr val="0000FF"/>
                </a:solidFill>
              </a:rPr>
              <a:t>   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&amp; 2 are roles of thiamine in carbohydrate metabolism</a:t>
            </a:r>
          </a:p>
          <a:p>
            <a:pPr marL="0" indent="0">
              <a:buNone/>
            </a:pPr>
            <a:r>
              <a:rPr lang="en-US" sz="1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 The </a:t>
            </a:r>
            <a:r>
              <a:rPr lang="en-US" sz="1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oxidative decarboxylation of </a:t>
            </a:r>
            <a:r>
              <a:rPr lang="en-US" sz="1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a </a:t>
            </a:r>
            <a:r>
              <a:rPr lang="en-US" sz="1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n-US" sz="1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keto acids derived from </a:t>
            </a:r>
            <a:r>
              <a:rPr lang="en-US" sz="1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leucine</a:t>
            </a:r>
            <a:r>
              <a:rPr lang="en-US" sz="1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valine &amp; </a:t>
            </a:r>
            <a:r>
              <a:rPr lang="en-US" sz="1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isoleucine </a:t>
            </a:r>
            <a:r>
              <a:rPr lang="en-US" sz="1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1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branched chain amino </a:t>
            </a:r>
            <a:r>
              <a:rPr 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acids</a:t>
            </a:r>
            <a:r>
              <a:rPr lang="en-US" sz="1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800" dirty="0" smtClean="0">
                <a:solidFill>
                  <a:srgbClr val="0000FF"/>
                </a:solidFill>
              </a:rPr>
              <a:t>catalyzed </a:t>
            </a:r>
            <a:r>
              <a:rPr lang="en-US" sz="1800" dirty="0">
                <a:solidFill>
                  <a:srgbClr val="0000FF"/>
                </a:solidFill>
              </a:rPr>
              <a:t>by a single enzyme complex , </a:t>
            </a:r>
            <a:r>
              <a:rPr lang="en-US" sz="1800" dirty="0" smtClean="0">
                <a:solidFill>
                  <a:srgbClr val="0000FF"/>
                </a:solidFill>
              </a:rPr>
              <a:t>    branched-chain </a:t>
            </a:r>
            <a:r>
              <a:rPr lang="en-US" sz="1800" dirty="0" smtClean="0">
                <a:solidFill>
                  <a:srgbClr val="0000FF"/>
                </a:solidFill>
                <a:latin typeface="Symbol" pitchFamily="18" charset="2"/>
              </a:rPr>
              <a:t>a </a:t>
            </a:r>
            <a:r>
              <a:rPr lang="en-US" sz="1800" dirty="0" smtClean="0">
                <a:solidFill>
                  <a:srgbClr val="0000FF"/>
                </a:solidFill>
              </a:rPr>
              <a:t>-</a:t>
            </a:r>
            <a:r>
              <a:rPr lang="en-US" sz="1800" dirty="0">
                <a:solidFill>
                  <a:srgbClr val="0000FF"/>
                </a:solidFill>
              </a:rPr>
              <a:t>keto </a:t>
            </a:r>
            <a:r>
              <a:rPr lang="en-US" sz="1800" dirty="0" smtClean="0">
                <a:solidFill>
                  <a:srgbClr val="0000FF"/>
                </a:solidFill>
              </a:rPr>
              <a:t>acids dehydrogenase complex. </a:t>
            </a:r>
          </a:p>
          <a:p>
            <a:pPr marL="0" indent="0">
              <a:buNone/>
            </a:pPr>
            <a:endParaRPr lang="en-US" sz="1800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1800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1800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1800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1800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sz="2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II- </a:t>
            </a:r>
            <a:r>
              <a:rPr lang="en-US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TPP acts as a coenzyme of </a:t>
            </a:r>
            <a:r>
              <a:rPr lang="en-US" sz="2000" b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tranketolase</a:t>
            </a:r>
            <a:r>
              <a:rPr lang="en-US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enzyme(cytosolic) </a:t>
            </a:r>
            <a:r>
              <a:rPr lang="en-US" sz="2000" dirty="0">
                <a:solidFill>
                  <a:srgbClr val="0000FF"/>
                </a:solidFill>
              </a:rPr>
              <a:t>in the </a:t>
            </a:r>
            <a:r>
              <a:rPr lang="en-US" sz="2000" dirty="0" err="1">
                <a:solidFill>
                  <a:srgbClr val="0000FF"/>
                </a:solidFill>
              </a:rPr>
              <a:t>nonoxidative</a:t>
            </a:r>
            <a:r>
              <a:rPr lang="en-US" sz="2000" dirty="0">
                <a:solidFill>
                  <a:srgbClr val="0000FF"/>
                </a:solidFill>
              </a:rPr>
              <a:t> reactions of 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pentose phosphate pathway</a:t>
            </a:r>
          </a:p>
          <a:p>
            <a:pPr marL="0" lvl="0" indent="0">
              <a:buNone/>
            </a:pPr>
            <a:r>
              <a:rPr lang="en-US" sz="2000" b="1" dirty="0">
                <a:solidFill>
                  <a:srgbClr val="FF0000"/>
                </a:solidFill>
              </a:rPr>
              <a:t>N.B. Thiamine deficiency is diagnosed by an increase in erythrocyte </a:t>
            </a:r>
            <a:r>
              <a:rPr lang="en-US" sz="2000" b="1" dirty="0" err="1">
                <a:solidFill>
                  <a:srgbClr val="FF0000"/>
                </a:solidFill>
              </a:rPr>
              <a:t>transketolase</a:t>
            </a:r>
            <a:r>
              <a:rPr lang="en-US" sz="2000" b="1" dirty="0">
                <a:solidFill>
                  <a:srgbClr val="FF0000"/>
                </a:solidFill>
              </a:rPr>
              <a:t> activity observed on addition of thiamine pyrophosphate (TPP).</a:t>
            </a:r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6436" y="3724275"/>
            <a:ext cx="4762500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7561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endParaRPr lang="en-US" sz="2000" dirty="0">
              <a:solidFill>
                <a:srgbClr val="0000FF"/>
              </a:solidFill>
            </a:endParaRPr>
          </a:p>
          <a:p>
            <a:pPr marL="0" lvl="0" indent="0">
              <a:buNone/>
            </a:pPr>
            <a:endParaRPr lang="en-US" sz="2000" dirty="0">
              <a:solidFill>
                <a:srgbClr val="0000FF"/>
              </a:solidFill>
            </a:endParaRPr>
          </a:p>
          <a:p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76238"/>
            <a:ext cx="7620000" cy="610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437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8437"/>
            <a:ext cx="8382000" cy="6049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Clinical </a:t>
            </a:r>
            <a:r>
              <a:rPr lang="en-US" sz="26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indications for thiamine</a:t>
            </a:r>
            <a:r>
              <a:rPr lang="en-US" sz="2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US" sz="2600" dirty="0" smtClean="0"/>
          </a:p>
          <a:p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838200"/>
            <a:ext cx="7696200" cy="520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416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458200" cy="58674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45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Thiamine deficiency diseases</a:t>
            </a:r>
            <a:r>
              <a:rPr lang="en-US" sz="45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US" sz="45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</a:rPr>
              <a:t> </a:t>
            </a:r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1-</a:t>
            </a:r>
            <a:r>
              <a:rPr lang="en-US" sz="42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Beriberi</a:t>
            </a:r>
            <a:r>
              <a:rPr lang="en-US" u="sng" dirty="0">
                <a:solidFill>
                  <a:srgbClr val="FF0000"/>
                </a:solidFill>
              </a:rPr>
              <a:t>: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occurs in areas where the main </a:t>
            </a:r>
            <a:r>
              <a:rPr lang="en-US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diet</a:t>
            </a:r>
            <a:r>
              <a:rPr lang="en-US" dirty="0">
                <a:solidFill>
                  <a:srgbClr val="0000FF"/>
                </a:solidFill>
              </a:rPr>
              <a:t> is polished rice.</a:t>
            </a: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</a:rPr>
              <a:t> </a:t>
            </a:r>
          </a:p>
          <a:p>
            <a:pPr marL="0" lvl="0" indent="0">
              <a:buNone/>
            </a:pPr>
            <a:r>
              <a:rPr 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Signs of 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infantile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beriberi</a:t>
            </a:r>
            <a:r>
              <a:rPr lang="en-US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 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Tachycardia</a:t>
            </a:r>
            <a:r>
              <a:rPr lang="en-US" dirty="0" smtClean="0">
                <a:solidFill>
                  <a:srgbClr val="0000FF"/>
                </a:solidFill>
              </a:rPr>
              <a:t>,  vomiting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&amp; </a:t>
            </a:r>
            <a:r>
              <a:rPr lang="en-US" dirty="0">
                <a:solidFill>
                  <a:srgbClr val="0000FF"/>
                </a:solidFill>
              </a:rPr>
              <a:t>c</a:t>
            </a:r>
            <a:r>
              <a:rPr lang="en-US" dirty="0" smtClean="0">
                <a:solidFill>
                  <a:srgbClr val="0000FF"/>
                </a:solidFill>
              </a:rPr>
              <a:t>onvulsions</a:t>
            </a:r>
            <a:endParaRPr lang="en-US" dirty="0">
              <a:solidFill>
                <a:srgbClr val="0000FF"/>
              </a:solidFill>
            </a:endParaRPr>
          </a:p>
          <a:p>
            <a:pPr marL="0" lvl="0" indent="0">
              <a:buNone/>
            </a:pPr>
            <a:endParaRPr lang="en-US" sz="1800" b="1" dirty="0" smtClean="0">
              <a:solidFill>
                <a:srgbClr val="0000FF"/>
              </a:solidFill>
            </a:endParaRPr>
          </a:p>
          <a:p>
            <a:pPr marL="0" lvl="0" indent="0">
              <a:buNone/>
            </a:pP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Signs </a:t>
            </a:r>
            <a:r>
              <a:rPr 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</a:t>
            </a:r>
            <a:r>
              <a:rPr lang="en-US" b="1" u="sng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adult</a:t>
            </a:r>
            <a:r>
              <a:rPr lang="en-US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beriberi</a:t>
            </a:r>
            <a:r>
              <a:rPr lang="en-US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Dry skin, irritability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&amp; progressive </a:t>
            </a:r>
            <a:r>
              <a:rPr lang="en-US" dirty="0">
                <a:solidFill>
                  <a:srgbClr val="0000FF"/>
                </a:solidFill>
              </a:rPr>
              <a:t>paralysis (</a:t>
            </a:r>
            <a:r>
              <a:rPr lang="en-US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peripheral neuritis</a:t>
            </a:r>
            <a:r>
              <a:rPr lang="en-US" dirty="0">
                <a:solidFill>
                  <a:srgbClr val="0000FF"/>
                </a:solidFill>
              </a:rPr>
              <a:t>).</a:t>
            </a: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</a:rPr>
              <a:t> </a:t>
            </a:r>
            <a:endParaRPr lang="en-US" sz="1600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2-</a:t>
            </a:r>
            <a:r>
              <a:rPr lang="en-US" sz="3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Wernicke-Korskoff </a:t>
            </a:r>
            <a:r>
              <a:rPr lang="en-US" sz="3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syndrome</a:t>
            </a:r>
            <a:r>
              <a:rPr lang="en-US" b="1" dirty="0">
                <a:solidFill>
                  <a:srgbClr val="FF0000"/>
                </a:solidFill>
              </a:rPr>
              <a:t>:</a:t>
            </a:r>
            <a:endParaRPr lang="en-US" dirty="0">
              <a:solidFill>
                <a:srgbClr val="FF0000"/>
              </a:solidFill>
            </a:endParaRPr>
          </a:p>
          <a:p>
            <a:pPr marL="0" lvl="0" indent="0"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pPr marL="0" lvl="0" indent="0">
              <a:buNone/>
            </a:pPr>
            <a:r>
              <a:rPr lang="en-US" dirty="0">
                <a:solidFill>
                  <a:srgbClr val="0000FF"/>
                </a:solidFill>
              </a:rPr>
              <a:t>D</a:t>
            </a:r>
            <a:r>
              <a:rPr lang="en-US" dirty="0" smtClean="0">
                <a:solidFill>
                  <a:srgbClr val="0000FF"/>
                </a:solidFill>
              </a:rPr>
              <a:t>evelops </a:t>
            </a:r>
            <a:r>
              <a:rPr lang="en-US" dirty="0">
                <a:solidFill>
                  <a:srgbClr val="0000FF"/>
                </a:solidFill>
              </a:rPr>
              <a:t>in </a:t>
            </a:r>
            <a:r>
              <a:rPr lang="en-US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alcoholics</a:t>
            </a:r>
            <a:r>
              <a:rPr lang="en-US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due to decreased </a:t>
            </a:r>
            <a:r>
              <a:rPr lang="en-US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absorption</a:t>
            </a:r>
            <a:r>
              <a:rPr lang="en-US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the vitamin B</a:t>
            </a:r>
            <a:r>
              <a:rPr lang="en-US" baseline="-25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n-US" dirty="0">
                <a:solidFill>
                  <a:srgbClr val="0000FF"/>
                </a:solidFill>
              </a:rPr>
              <a:t>. </a:t>
            </a:r>
          </a:p>
          <a:p>
            <a:pPr marL="0" lvl="0" indent="0">
              <a:buNone/>
            </a:pPr>
            <a:r>
              <a:rPr lang="en-US" b="1" dirty="0" smtClean="0">
                <a:solidFill>
                  <a:srgbClr val="0000FF"/>
                </a:solidFill>
              </a:rPr>
              <a:t>Signs:  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Neuropsychiatric (mainly)</a:t>
            </a:r>
          </a:p>
          <a:p>
            <a:pPr marL="0" lvl="0" indent="0">
              <a:buNone/>
            </a:pPr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en-US" b="1" dirty="0" smtClean="0">
                <a:solidFill>
                  <a:srgbClr val="0000FF"/>
                </a:solidFill>
              </a:rPr>
              <a:t>          </a:t>
            </a:r>
            <a:r>
              <a:rPr lang="en-US" dirty="0" smtClean="0">
                <a:solidFill>
                  <a:srgbClr val="0000FF"/>
                </a:solidFill>
              </a:rPr>
              <a:t>  Apathy, loss </a:t>
            </a:r>
            <a:r>
              <a:rPr lang="en-US" dirty="0">
                <a:solidFill>
                  <a:srgbClr val="0000FF"/>
                </a:solidFill>
              </a:rPr>
              <a:t>of </a:t>
            </a:r>
            <a:r>
              <a:rPr lang="en-US" dirty="0" smtClean="0">
                <a:solidFill>
                  <a:srgbClr val="0000FF"/>
                </a:solidFill>
              </a:rPr>
              <a:t>memory &amp; rhythmical </a:t>
            </a:r>
            <a:r>
              <a:rPr lang="en-US" dirty="0">
                <a:solidFill>
                  <a:srgbClr val="0000FF"/>
                </a:solidFill>
              </a:rPr>
              <a:t>to- and fro- movements of eyeballs</a:t>
            </a:r>
          </a:p>
        </p:txBody>
      </p:sp>
    </p:spTree>
    <p:extLst>
      <p:ext uri="{BB962C8B-B14F-4D97-AF65-F5344CB8AC3E}">
        <p14:creationId xmlns:p14="http://schemas.microsoft.com/office/powerpoint/2010/main" val="545185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1149</TotalTime>
  <Words>1130</Words>
  <Application>Microsoft Office PowerPoint</Application>
  <PresentationFormat>On-screen Show (4:3)</PresentationFormat>
  <Paragraphs>346</Paragraphs>
  <Slides>30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Micronutrients</vt:lpstr>
      <vt:lpstr>Vitamins</vt:lpstr>
      <vt:lpstr>PowerPoint Presentation</vt:lpstr>
      <vt:lpstr>   Some water Soluble vitamins  are studied in the current lecture (micronutrients): Thiamine  (Vitamin B1) Riboflavin Niacin Pyridoxine (Vitamin B6)  Other water soluble vitamins: are studied in lectures of the Heme-Immune  (HMIM) Block Folic acid Cobalamine (Vitamin B12) Ascorbic acid (vitamin C)    </vt:lpstr>
      <vt:lpstr>  Thiamine (Vitamin B1)   </vt:lpstr>
      <vt:lpstr>PowerPoint Presentation</vt:lpstr>
      <vt:lpstr>PowerPoint Presentation</vt:lpstr>
      <vt:lpstr>PowerPoint Presentation</vt:lpstr>
      <vt:lpstr>PowerPoint Presentation</vt:lpstr>
      <vt:lpstr> NIACIN </vt:lpstr>
      <vt:lpstr>PowerPoint Presentation</vt:lpstr>
      <vt:lpstr>PowerPoint Presentation</vt:lpstr>
      <vt:lpstr>Riboflavin (Vitamin B2)</vt:lpstr>
      <vt:lpstr>PowerPoint Presentation</vt:lpstr>
      <vt:lpstr>Pyridoxine (VITAMIN B6)</vt:lpstr>
      <vt:lpstr>PowerPoint Presentation</vt:lpstr>
      <vt:lpstr>PowerPoint Presentation</vt:lpstr>
      <vt:lpstr>PowerPoint Presentation</vt:lpstr>
      <vt:lpstr>PowerPoint Presentation</vt:lpstr>
      <vt:lpstr>Fat Soluble Vitamins</vt:lpstr>
      <vt:lpstr> Vitamin E </vt:lpstr>
      <vt:lpstr>PowerPoint Presentation</vt:lpstr>
      <vt:lpstr>Minerals &amp; Trace Elements</vt:lpstr>
      <vt:lpstr>Magnesium</vt:lpstr>
      <vt:lpstr>PowerPoint Presentation</vt:lpstr>
      <vt:lpstr>Copper</vt:lpstr>
      <vt:lpstr>PowerPoint Presentation</vt:lpstr>
      <vt:lpstr>Zinc</vt:lpstr>
      <vt:lpstr>PowerPoint Presentation</vt:lpstr>
      <vt:lpstr>Selenium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Sherif Saleh</dc:creator>
  <cp:lastModifiedBy>Jamal Younis</cp:lastModifiedBy>
  <cp:revision>112</cp:revision>
  <dcterms:created xsi:type="dcterms:W3CDTF">2013-01-13T07:33:05Z</dcterms:created>
  <dcterms:modified xsi:type="dcterms:W3CDTF">2016-09-25T05:54:19Z</dcterms:modified>
</cp:coreProperties>
</file>